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9" r:id="rId2"/>
    <p:sldId id="256" r:id="rId3"/>
    <p:sldId id="355" r:id="rId4"/>
    <p:sldId id="356" r:id="rId5"/>
    <p:sldId id="357" r:id="rId6"/>
    <p:sldId id="358" r:id="rId7"/>
    <p:sldId id="359" r:id="rId8"/>
    <p:sldId id="360" r:id="rId9"/>
    <p:sldId id="361" r:id="rId10"/>
    <p:sldId id="362" r:id="rId11"/>
    <p:sldId id="363" r:id="rId12"/>
    <p:sldId id="364" r:id="rId13"/>
    <p:sldId id="365" r:id="rId14"/>
    <p:sldId id="338" r:id="rId15"/>
    <p:sldId id="339" r:id="rId16"/>
    <p:sldId id="341" r:id="rId17"/>
    <p:sldId id="343" r:id="rId18"/>
    <p:sldId id="347" r:id="rId19"/>
    <p:sldId id="344" r:id="rId20"/>
    <p:sldId id="345" r:id="rId21"/>
    <p:sldId id="348" r:id="rId22"/>
    <p:sldId id="349" r:id="rId23"/>
    <p:sldId id="351" r:id="rId24"/>
    <p:sldId id="352" r:id="rId25"/>
    <p:sldId id="353" r:id="rId26"/>
    <p:sldId id="354" r:id="rId27"/>
    <p:sldId id="35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92799B-CD41-4A55-A3BE-B387786FBD39}" type="datetimeFigureOut">
              <a:rPr lang="en-US" smtClean="0"/>
              <a:t>7/16/2018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98CFAD-EE04-44CA-B1F3-778E2AEF95F5}" type="slidenum">
              <a:rPr lang="en-US" smtClean="0"/>
              <a:t>‹#›</a:t>
            </a:fld>
            <a:endParaRPr lang="en-US"/>
          </a:p>
        </p:txBody>
      </p:sp>
    </p:spTree>
    <p:extLst>
      <p:ext uri="{BB962C8B-B14F-4D97-AF65-F5344CB8AC3E}">
        <p14:creationId xmlns:p14="http://schemas.microsoft.com/office/powerpoint/2010/main" val="900759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6275B-3843-462D-9B6B-D2C473BC55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C83D51-D422-41B8-9541-B2FE8AD114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DB69B4-EB07-446E-AB4B-EA4C99922F1D}"/>
              </a:ext>
            </a:extLst>
          </p:cNvPr>
          <p:cNvSpPr>
            <a:spLocks noGrp="1"/>
          </p:cNvSpPr>
          <p:nvPr>
            <p:ph type="dt" sz="half" idx="10"/>
          </p:nvPr>
        </p:nvSpPr>
        <p:spPr/>
        <p:txBody>
          <a:bodyPr/>
          <a:lstStyle/>
          <a:p>
            <a:fld id="{E85361B2-099A-4B1A-AFC8-136F5F55F62A}" type="datetime1">
              <a:rPr lang="en-US" smtClean="0"/>
              <a:t>7/16/2018</a:t>
            </a:fld>
            <a:endParaRPr lang="en-US"/>
          </a:p>
        </p:txBody>
      </p:sp>
      <p:sp>
        <p:nvSpPr>
          <p:cNvPr id="5" name="Footer Placeholder 4">
            <a:extLst>
              <a:ext uri="{FF2B5EF4-FFF2-40B4-BE49-F238E27FC236}">
                <a16:creationId xmlns:a16="http://schemas.microsoft.com/office/drawing/2014/main" id="{3FDE14B4-8AA2-4151-AF21-7DADA486C3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315461-3077-43FD-ACE9-26013C89AADA}"/>
              </a:ext>
            </a:extLst>
          </p:cNvPr>
          <p:cNvSpPr>
            <a:spLocks noGrp="1"/>
          </p:cNvSpPr>
          <p:nvPr>
            <p:ph type="sldNum" sz="quarter" idx="12"/>
          </p:nvPr>
        </p:nvSpPr>
        <p:spPr/>
        <p:txBody>
          <a:bodyPr/>
          <a:lstStyle/>
          <a:p>
            <a:fld id="{BA979B0F-16A8-4B27-B506-307BD7628D4F}" type="slidenum">
              <a:rPr lang="en-US" smtClean="0"/>
              <a:t>‹#›</a:t>
            </a:fld>
            <a:endParaRPr lang="en-US"/>
          </a:p>
        </p:txBody>
      </p:sp>
    </p:spTree>
    <p:extLst>
      <p:ext uri="{BB962C8B-B14F-4D97-AF65-F5344CB8AC3E}">
        <p14:creationId xmlns:p14="http://schemas.microsoft.com/office/powerpoint/2010/main" val="3035498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0387A-3994-4F41-9DCD-31CCA512BE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5631C6-BAC7-4DED-A060-FD1BB6D23CD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E8095-55C2-4C1B-B402-886FB6EE39FB}"/>
              </a:ext>
            </a:extLst>
          </p:cNvPr>
          <p:cNvSpPr>
            <a:spLocks noGrp="1"/>
          </p:cNvSpPr>
          <p:nvPr>
            <p:ph type="dt" sz="half" idx="10"/>
          </p:nvPr>
        </p:nvSpPr>
        <p:spPr/>
        <p:txBody>
          <a:bodyPr/>
          <a:lstStyle/>
          <a:p>
            <a:fld id="{34DC243A-88AD-4812-A77E-BEE468E66655}" type="datetime1">
              <a:rPr lang="en-US" smtClean="0"/>
              <a:t>7/16/2018</a:t>
            </a:fld>
            <a:endParaRPr lang="en-US"/>
          </a:p>
        </p:txBody>
      </p:sp>
      <p:sp>
        <p:nvSpPr>
          <p:cNvPr id="5" name="Footer Placeholder 4">
            <a:extLst>
              <a:ext uri="{FF2B5EF4-FFF2-40B4-BE49-F238E27FC236}">
                <a16:creationId xmlns:a16="http://schemas.microsoft.com/office/drawing/2014/main" id="{DB6DE312-C9F1-465B-8F4C-57928D3F7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3A0B7-C46C-4D8D-932F-9025E5DCF490}"/>
              </a:ext>
            </a:extLst>
          </p:cNvPr>
          <p:cNvSpPr>
            <a:spLocks noGrp="1"/>
          </p:cNvSpPr>
          <p:nvPr>
            <p:ph type="sldNum" sz="quarter" idx="12"/>
          </p:nvPr>
        </p:nvSpPr>
        <p:spPr/>
        <p:txBody>
          <a:bodyPr/>
          <a:lstStyle/>
          <a:p>
            <a:fld id="{BA979B0F-16A8-4B27-B506-307BD7628D4F}" type="slidenum">
              <a:rPr lang="en-US" smtClean="0"/>
              <a:t>‹#›</a:t>
            </a:fld>
            <a:endParaRPr lang="en-US"/>
          </a:p>
        </p:txBody>
      </p:sp>
    </p:spTree>
    <p:extLst>
      <p:ext uri="{BB962C8B-B14F-4D97-AF65-F5344CB8AC3E}">
        <p14:creationId xmlns:p14="http://schemas.microsoft.com/office/powerpoint/2010/main" val="1405610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D19348-768A-48E3-9AAF-9AF0A4F370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257716-1D46-441C-9813-1D7612CE22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B39461-C693-452B-99E8-05D067FB6EEF}"/>
              </a:ext>
            </a:extLst>
          </p:cNvPr>
          <p:cNvSpPr>
            <a:spLocks noGrp="1"/>
          </p:cNvSpPr>
          <p:nvPr>
            <p:ph type="dt" sz="half" idx="10"/>
          </p:nvPr>
        </p:nvSpPr>
        <p:spPr/>
        <p:txBody>
          <a:bodyPr/>
          <a:lstStyle/>
          <a:p>
            <a:fld id="{255FC015-F43A-4E8D-9212-38845BC3946A}" type="datetime1">
              <a:rPr lang="en-US" smtClean="0"/>
              <a:t>7/16/2018</a:t>
            </a:fld>
            <a:endParaRPr lang="en-US"/>
          </a:p>
        </p:txBody>
      </p:sp>
      <p:sp>
        <p:nvSpPr>
          <p:cNvPr id="5" name="Footer Placeholder 4">
            <a:extLst>
              <a:ext uri="{FF2B5EF4-FFF2-40B4-BE49-F238E27FC236}">
                <a16:creationId xmlns:a16="http://schemas.microsoft.com/office/drawing/2014/main" id="{629D6CAD-8204-4628-ACE4-E3B9225EED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664071-B74D-4E2D-BDEC-5909E823AAC7}"/>
              </a:ext>
            </a:extLst>
          </p:cNvPr>
          <p:cNvSpPr>
            <a:spLocks noGrp="1"/>
          </p:cNvSpPr>
          <p:nvPr>
            <p:ph type="sldNum" sz="quarter" idx="12"/>
          </p:nvPr>
        </p:nvSpPr>
        <p:spPr/>
        <p:txBody>
          <a:bodyPr/>
          <a:lstStyle/>
          <a:p>
            <a:fld id="{BA979B0F-16A8-4B27-B506-307BD7628D4F}" type="slidenum">
              <a:rPr lang="en-US" smtClean="0"/>
              <a:t>‹#›</a:t>
            </a:fld>
            <a:endParaRPr lang="en-US"/>
          </a:p>
        </p:txBody>
      </p:sp>
    </p:spTree>
    <p:extLst>
      <p:ext uri="{BB962C8B-B14F-4D97-AF65-F5344CB8AC3E}">
        <p14:creationId xmlns:p14="http://schemas.microsoft.com/office/powerpoint/2010/main" val="13478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C7BC6-9F6F-47E9-AD50-87B516F12F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C47F9D-AEB6-4061-A9D2-8C2E5740F3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C2F471-6239-4D49-848C-0BABB30C3BB8}"/>
              </a:ext>
            </a:extLst>
          </p:cNvPr>
          <p:cNvSpPr>
            <a:spLocks noGrp="1"/>
          </p:cNvSpPr>
          <p:nvPr>
            <p:ph type="dt" sz="half" idx="10"/>
          </p:nvPr>
        </p:nvSpPr>
        <p:spPr/>
        <p:txBody>
          <a:bodyPr/>
          <a:lstStyle/>
          <a:p>
            <a:fld id="{23288B5E-6466-4F72-A28D-DC0963217338}" type="datetime1">
              <a:rPr lang="en-US" smtClean="0"/>
              <a:t>7/16/2018</a:t>
            </a:fld>
            <a:endParaRPr lang="en-US"/>
          </a:p>
        </p:txBody>
      </p:sp>
      <p:sp>
        <p:nvSpPr>
          <p:cNvPr id="5" name="Footer Placeholder 4">
            <a:extLst>
              <a:ext uri="{FF2B5EF4-FFF2-40B4-BE49-F238E27FC236}">
                <a16:creationId xmlns:a16="http://schemas.microsoft.com/office/drawing/2014/main" id="{B352DB8B-4699-4E65-B88C-E44B69592C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1EFC1-2D6F-4C33-B3A9-441B0EBF608D}"/>
              </a:ext>
            </a:extLst>
          </p:cNvPr>
          <p:cNvSpPr>
            <a:spLocks noGrp="1"/>
          </p:cNvSpPr>
          <p:nvPr>
            <p:ph type="sldNum" sz="quarter" idx="12"/>
          </p:nvPr>
        </p:nvSpPr>
        <p:spPr/>
        <p:txBody>
          <a:bodyPr/>
          <a:lstStyle/>
          <a:p>
            <a:fld id="{BA979B0F-16A8-4B27-B506-307BD7628D4F}" type="slidenum">
              <a:rPr lang="en-US" smtClean="0"/>
              <a:t>‹#›</a:t>
            </a:fld>
            <a:endParaRPr lang="en-US"/>
          </a:p>
        </p:txBody>
      </p:sp>
    </p:spTree>
    <p:extLst>
      <p:ext uri="{BB962C8B-B14F-4D97-AF65-F5344CB8AC3E}">
        <p14:creationId xmlns:p14="http://schemas.microsoft.com/office/powerpoint/2010/main" val="190541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4B6CC-E47C-4443-96CF-9B9BBE067D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53FC7B-6D04-45F9-B041-07CE4372E1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E884604-35AF-4264-A773-5668199BC00F}"/>
              </a:ext>
            </a:extLst>
          </p:cNvPr>
          <p:cNvSpPr>
            <a:spLocks noGrp="1"/>
          </p:cNvSpPr>
          <p:nvPr>
            <p:ph type="dt" sz="half" idx="10"/>
          </p:nvPr>
        </p:nvSpPr>
        <p:spPr/>
        <p:txBody>
          <a:bodyPr/>
          <a:lstStyle/>
          <a:p>
            <a:fld id="{A4C9D175-35F0-41FB-A152-7FAB187022AE}" type="datetime1">
              <a:rPr lang="en-US" smtClean="0"/>
              <a:t>7/16/2018</a:t>
            </a:fld>
            <a:endParaRPr lang="en-US"/>
          </a:p>
        </p:txBody>
      </p:sp>
      <p:sp>
        <p:nvSpPr>
          <p:cNvPr id="5" name="Footer Placeholder 4">
            <a:extLst>
              <a:ext uri="{FF2B5EF4-FFF2-40B4-BE49-F238E27FC236}">
                <a16:creationId xmlns:a16="http://schemas.microsoft.com/office/drawing/2014/main" id="{A19AEFE2-40B4-4D16-8366-8E7CC59F1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F4B8B8-FCAB-43D5-901D-66FFE2AFC0FD}"/>
              </a:ext>
            </a:extLst>
          </p:cNvPr>
          <p:cNvSpPr>
            <a:spLocks noGrp="1"/>
          </p:cNvSpPr>
          <p:nvPr>
            <p:ph type="sldNum" sz="quarter" idx="12"/>
          </p:nvPr>
        </p:nvSpPr>
        <p:spPr/>
        <p:txBody>
          <a:bodyPr/>
          <a:lstStyle/>
          <a:p>
            <a:fld id="{BA979B0F-16A8-4B27-B506-307BD7628D4F}" type="slidenum">
              <a:rPr lang="en-US" smtClean="0"/>
              <a:t>‹#›</a:t>
            </a:fld>
            <a:endParaRPr lang="en-US"/>
          </a:p>
        </p:txBody>
      </p:sp>
    </p:spTree>
    <p:extLst>
      <p:ext uri="{BB962C8B-B14F-4D97-AF65-F5344CB8AC3E}">
        <p14:creationId xmlns:p14="http://schemas.microsoft.com/office/powerpoint/2010/main" val="2900947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EDCCF-DAF6-4403-B531-600722E90F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3B1EFB-C8A9-4827-9185-E0C79E947E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8F9836-88F7-4BAA-B62C-29D88AC8E85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75B13-3715-419A-A109-8063FF8DA114}"/>
              </a:ext>
            </a:extLst>
          </p:cNvPr>
          <p:cNvSpPr>
            <a:spLocks noGrp="1"/>
          </p:cNvSpPr>
          <p:nvPr>
            <p:ph type="dt" sz="half" idx="10"/>
          </p:nvPr>
        </p:nvSpPr>
        <p:spPr/>
        <p:txBody>
          <a:bodyPr/>
          <a:lstStyle/>
          <a:p>
            <a:fld id="{A3D83D90-5ECC-457A-81C0-C9001E5C2F48}" type="datetime1">
              <a:rPr lang="en-US" smtClean="0"/>
              <a:t>7/16/2018</a:t>
            </a:fld>
            <a:endParaRPr lang="en-US"/>
          </a:p>
        </p:txBody>
      </p:sp>
      <p:sp>
        <p:nvSpPr>
          <p:cNvPr id="6" name="Footer Placeholder 5">
            <a:extLst>
              <a:ext uri="{FF2B5EF4-FFF2-40B4-BE49-F238E27FC236}">
                <a16:creationId xmlns:a16="http://schemas.microsoft.com/office/drawing/2014/main" id="{9498A0EC-671C-45FA-881D-681BD3C2B4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473985-5A52-4D24-8517-1E7697991EF1}"/>
              </a:ext>
            </a:extLst>
          </p:cNvPr>
          <p:cNvSpPr>
            <a:spLocks noGrp="1"/>
          </p:cNvSpPr>
          <p:nvPr>
            <p:ph type="sldNum" sz="quarter" idx="12"/>
          </p:nvPr>
        </p:nvSpPr>
        <p:spPr/>
        <p:txBody>
          <a:bodyPr/>
          <a:lstStyle/>
          <a:p>
            <a:fld id="{BA979B0F-16A8-4B27-B506-307BD7628D4F}" type="slidenum">
              <a:rPr lang="en-US" smtClean="0"/>
              <a:t>‹#›</a:t>
            </a:fld>
            <a:endParaRPr lang="en-US"/>
          </a:p>
        </p:txBody>
      </p:sp>
    </p:spTree>
    <p:extLst>
      <p:ext uri="{BB962C8B-B14F-4D97-AF65-F5344CB8AC3E}">
        <p14:creationId xmlns:p14="http://schemas.microsoft.com/office/powerpoint/2010/main" val="2124773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CDF5E-4514-4CC6-9CCA-D6E02CCB99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9EA2D5-790C-45D1-A7D8-4AE3A5AA61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6FCB0A7-6ACA-4AA6-8E10-3C1EB3C4B4A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CC921B-9C35-44CD-A20F-BC1980AEE9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A1A0C9-0E6B-4EF4-9866-662D978F32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2DE506-7548-4B1E-828D-947282B2EC70}"/>
              </a:ext>
            </a:extLst>
          </p:cNvPr>
          <p:cNvSpPr>
            <a:spLocks noGrp="1"/>
          </p:cNvSpPr>
          <p:nvPr>
            <p:ph type="dt" sz="half" idx="10"/>
          </p:nvPr>
        </p:nvSpPr>
        <p:spPr/>
        <p:txBody>
          <a:bodyPr/>
          <a:lstStyle/>
          <a:p>
            <a:fld id="{DF527E37-1F59-4BAB-BD11-AFCFD95730CC}" type="datetime1">
              <a:rPr lang="en-US" smtClean="0"/>
              <a:t>7/16/2018</a:t>
            </a:fld>
            <a:endParaRPr lang="en-US"/>
          </a:p>
        </p:txBody>
      </p:sp>
      <p:sp>
        <p:nvSpPr>
          <p:cNvPr id="8" name="Footer Placeholder 7">
            <a:extLst>
              <a:ext uri="{FF2B5EF4-FFF2-40B4-BE49-F238E27FC236}">
                <a16:creationId xmlns:a16="http://schemas.microsoft.com/office/drawing/2014/main" id="{D6D759EF-88A3-434E-8ED0-EA04B7FBFC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C4976D-CA28-42A0-8A9C-2EB5DE463F2A}"/>
              </a:ext>
            </a:extLst>
          </p:cNvPr>
          <p:cNvSpPr>
            <a:spLocks noGrp="1"/>
          </p:cNvSpPr>
          <p:nvPr>
            <p:ph type="sldNum" sz="quarter" idx="12"/>
          </p:nvPr>
        </p:nvSpPr>
        <p:spPr/>
        <p:txBody>
          <a:bodyPr/>
          <a:lstStyle/>
          <a:p>
            <a:fld id="{BA979B0F-16A8-4B27-B506-307BD7628D4F}" type="slidenum">
              <a:rPr lang="en-US" smtClean="0"/>
              <a:t>‹#›</a:t>
            </a:fld>
            <a:endParaRPr lang="en-US"/>
          </a:p>
        </p:txBody>
      </p:sp>
    </p:spTree>
    <p:extLst>
      <p:ext uri="{BB962C8B-B14F-4D97-AF65-F5344CB8AC3E}">
        <p14:creationId xmlns:p14="http://schemas.microsoft.com/office/powerpoint/2010/main" val="142779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5FEC-EBA3-48EB-A610-E455A45E07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89C1D7-6C72-4954-9348-5F2C1ED47245}"/>
              </a:ext>
            </a:extLst>
          </p:cNvPr>
          <p:cNvSpPr>
            <a:spLocks noGrp="1"/>
          </p:cNvSpPr>
          <p:nvPr>
            <p:ph type="dt" sz="half" idx="10"/>
          </p:nvPr>
        </p:nvSpPr>
        <p:spPr/>
        <p:txBody>
          <a:bodyPr/>
          <a:lstStyle/>
          <a:p>
            <a:fld id="{E2D664EA-1814-4C2F-8704-5F9A4E32A535}" type="datetime1">
              <a:rPr lang="en-US" smtClean="0"/>
              <a:t>7/16/2018</a:t>
            </a:fld>
            <a:endParaRPr lang="en-US"/>
          </a:p>
        </p:txBody>
      </p:sp>
      <p:sp>
        <p:nvSpPr>
          <p:cNvPr id="4" name="Footer Placeholder 3">
            <a:extLst>
              <a:ext uri="{FF2B5EF4-FFF2-40B4-BE49-F238E27FC236}">
                <a16:creationId xmlns:a16="http://schemas.microsoft.com/office/drawing/2014/main" id="{241E69BC-9FB5-4DEC-A171-81053A6D11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CCF841-F19A-4823-AA9F-64613485FF8E}"/>
              </a:ext>
            </a:extLst>
          </p:cNvPr>
          <p:cNvSpPr>
            <a:spLocks noGrp="1"/>
          </p:cNvSpPr>
          <p:nvPr>
            <p:ph type="sldNum" sz="quarter" idx="12"/>
          </p:nvPr>
        </p:nvSpPr>
        <p:spPr/>
        <p:txBody>
          <a:bodyPr/>
          <a:lstStyle/>
          <a:p>
            <a:fld id="{BA979B0F-16A8-4B27-B506-307BD7628D4F}" type="slidenum">
              <a:rPr lang="en-US" smtClean="0"/>
              <a:t>‹#›</a:t>
            </a:fld>
            <a:endParaRPr lang="en-US"/>
          </a:p>
        </p:txBody>
      </p:sp>
    </p:spTree>
    <p:extLst>
      <p:ext uri="{BB962C8B-B14F-4D97-AF65-F5344CB8AC3E}">
        <p14:creationId xmlns:p14="http://schemas.microsoft.com/office/powerpoint/2010/main" val="397913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E40BA3-AFB3-44D4-AA6E-3B50961F700C}"/>
              </a:ext>
            </a:extLst>
          </p:cNvPr>
          <p:cNvSpPr>
            <a:spLocks noGrp="1"/>
          </p:cNvSpPr>
          <p:nvPr>
            <p:ph type="dt" sz="half" idx="10"/>
          </p:nvPr>
        </p:nvSpPr>
        <p:spPr/>
        <p:txBody>
          <a:bodyPr/>
          <a:lstStyle/>
          <a:p>
            <a:fld id="{A33FB761-7217-4B1F-A543-268A02421382}" type="datetime1">
              <a:rPr lang="en-US" smtClean="0"/>
              <a:t>7/16/2018</a:t>
            </a:fld>
            <a:endParaRPr lang="en-US"/>
          </a:p>
        </p:txBody>
      </p:sp>
      <p:sp>
        <p:nvSpPr>
          <p:cNvPr id="3" name="Footer Placeholder 2">
            <a:extLst>
              <a:ext uri="{FF2B5EF4-FFF2-40B4-BE49-F238E27FC236}">
                <a16:creationId xmlns:a16="http://schemas.microsoft.com/office/drawing/2014/main" id="{0FE82519-E1C9-4B46-8396-2AA26C44AA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39A6DF-0A7B-4872-967F-62211FDF3D1C}"/>
              </a:ext>
            </a:extLst>
          </p:cNvPr>
          <p:cNvSpPr>
            <a:spLocks noGrp="1"/>
          </p:cNvSpPr>
          <p:nvPr>
            <p:ph type="sldNum" sz="quarter" idx="12"/>
          </p:nvPr>
        </p:nvSpPr>
        <p:spPr/>
        <p:txBody>
          <a:bodyPr/>
          <a:lstStyle/>
          <a:p>
            <a:fld id="{BA979B0F-16A8-4B27-B506-307BD7628D4F}" type="slidenum">
              <a:rPr lang="en-US" smtClean="0"/>
              <a:t>‹#›</a:t>
            </a:fld>
            <a:endParaRPr lang="en-US"/>
          </a:p>
        </p:txBody>
      </p:sp>
    </p:spTree>
    <p:extLst>
      <p:ext uri="{BB962C8B-B14F-4D97-AF65-F5344CB8AC3E}">
        <p14:creationId xmlns:p14="http://schemas.microsoft.com/office/powerpoint/2010/main" val="287366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A440-83DB-45A3-B61F-B91A27EDC9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C90908-4412-4E17-B6F0-A9BD4D869C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5CB72D-D617-441E-A234-85BC7B11AA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65FABF-1A86-4F1E-8139-FEACA9CA92AA}"/>
              </a:ext>
            </a:extLst>
          </p:cNvPr>
          <p:cNvSpPr>
            <a:spLocks noGrp="1"/>
          </p:cNvSpPr>
          <p:nvPr>
            <p:ph type="dt" sz="half" idx="10"/>
          </p:nvPr>
        </p:nvSpPr>
        <p:spPr/>
        <p:txBody>
          <a:bodyPr/>
          <a:lstStyle/>
          <a:p>
            <a:fld id="{1E31C0F7-6705-4CCC-9E7C-C4E1D1613F89}" type="datetime1">
              <a:rPr lang="en-US" smtClean="0"/>
              <a:t>7/16/2018</a:t>
            </a:fld>
            <a:endParaRPr lang="en-US"/>
          </a:p>
        </p:txBody>
      </p:sp>
      <p:sp>
        <p:nvSpPr>
          <p:cNvPr id="6" name="Footer Placeholder 5">
            <a:extLst>
              <a:ext uri="{FF2B5EF4-FFF2-40B4-BE49-F238E27FC236}">
                <a16:creationId xmlns:a16="http://schemas.microsoft.com/office/drawing/2014/main" id="{49453BEE-8FF9-4396-BEAE-75F78B3C54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387904-26B7-4F7F-9400-2C15A96C5034}"/>
              </a:ext>
            </a:extLst>
          </p:cNvPr>
          <p:cNvSpPr>
            <a:spLocks noGrp="1"/>
          </p:cNvSpPr>
          <p:nvPr>
            <p:ph type="sldNum" sz="quarter" idx="12"/>
          </p:nvPr>
        </p:nvSpPr>
        <p:spPr/>
        <p:txBody>
          <a:bodyPr/>
          <a:lstStyle/>
          <a:p>
            <a:fld id="{BA979B0F-16A8-4B27-B506-307BD7628D4F}" type="slidenum">
              <a:rPr lang="en-US" smtClean="0"/>
              <a:t>‹#›</a:t>
            </a:fld>
            <a:endParaRPr lang="en-US"/>
          </a:p>
        </p:txBody>
      </p:sp>
    </p:spTree>
    <p:extLst>
      <p:ext uri="{BB962C8B-B14F-4D97-AF65-F5344CB8AC3E}">
        <p14:creationId xmlns:p14="http://schemas.microsoft.com/office/powerpoint/2010/main" val="860051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BE777-FB19-44BF-B5D9-E36C35109C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9161C1-D5ED-4111-9CF4-E075D285C1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6C8069-F84E-4EEE-83D9-6E32BE8440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566F1F-BD7C-400D-8EAC-E727CDFAFF3E}"/>
              </a:ext>
            </a:extLst>
          </p:cNvPr>
          <p:cNvSpPr>
            <a:spLocks noGrp="1"/>
          </p:cNvSpPr>
          <p:nvPr>
            <p:ph type="dt" sz="half" idx="10"/>
          </p:nvPr>
        </p:nvSpPr>
        <p:spPr/>
        <p:txBody>
          <a:bodyPr/>
          <a:lstStyle/>
          <a:p>
            <a:fld id="{8ABD8EDD-F534-49F6-9451-31D96251A22A}" type="datetime1">
              <a:rPr lang="en-US" smtClean="0"/>
              <a:t>7/16/2018</a:t>
            </a:fld>
            <a:endParaRPr lang="en-US"/>
          </a:p>
        </p:txBody>
      </p:sp>
      <p:sp>
        <p:nvSpPr>
          <p:cNvPr id="6" name="Footer Placeholder 5">
            <a:extLst>
              <a:ext uri="{FF2B5EF4-FFF2-40B4-BE49-F238E27FC236}">
                <a16:creationId xmlns:a16="http://schemas.microsoft.com/office/drawing/2014/main" id="{485C096D-3BF9-463B-ACEF-60A7B8201E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6EA79-3D98-48A5-854C-B2BFB10D9CCE}"/>
              </a:ext>
            </a:extLst>
          </p:cNvPr>
          <p:cNvSpPr>
            <a:spLocks noGrp="1"/>
          </p:cNvSpPr>
          <p:nvPr>
            <p:ph type="sldNum" sz="quarter" idx="12"/>
          </p:nvPr>
        </p:nvSpPr>
        <p:spPr/>
        <p:txBody>
          <a:bodyPr/>
          <a:lstStyle/>
          <a:p>
            <a:fld id="{BA979B0F-16A8-4B27-B506-307BD7628D4F}" type="slidenum">
              <a:rPr lang="en-US" smtClean="0"/>
              <a:t>‹#›</a:t>
            </a:fld>
            <a:endParaRPr lang="en-US"/>
          </a:p>
        </p:txBody>
      </p:sp>
    </p:spTree>
    <p:extLst>
      <p:ext uri="{BB962C8B-B14F-4D97-AF65-F5344CB8AC3E}">
        <p14:creationId xmlns:p14="http://schemas.microsoft.com/office/powerpoint/2010/main" val="3926906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50C4C9-3621-4F95-9AE3-C444DD0FE4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578680-1D80-4A7A-B653-7D6928FC0F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48A3B8-34A6-4243-A5A8-877F786BE1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93DB3-4C98-4180-AEDB-873F5E6E9105}" type="datetime1">
              <a:rPr lang="en-US" smtClean="0"/>
              <a:t>7/16/2018</a:t>
            </a:fld>
            <a:endParaRPr lang="en-US"/>
          </a:p>
        </p:txBody>
      </p:sp>
      <p:sp>
        <p:nvSpPr>
          <p:cNvPr id="5" name="Footer Placeholder 4">
            <a:extLst>
              <a:ext uri="{FF2B5EF4-FFF2-40B4-BE49-F238E27FC236}">
                <a16:creationId xmlns:a16="http://schemas.microsoft.com/office/drawing/2014/main" id="{06D67CD4-91DC-4536-B068-64DE2F5A13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35B144-EBE5-4DAC-AEC5-965743C34D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79B0F-16A8-4B27-B506-307BD7628D4F}" type="slidenum">
              <a:rPr lang="en-US" smtClean="0"/>
              <a:t>‹#›</a:t>
            </a:fld>
            <a:endParaRPr lang="en-US"/>
          </a:p>
        </p:txBody>
      </p:sp>
    </p:spTree>
    <p:extLst>
      <p:ext uri="{BB962C8B-B14F-4D97-AF65-F5344CB8AC3E}">
        <p14:creationId xmlns:p14="http://schemas.microsoft.com/office/powerpoint/2010/main" val="91066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70447" y="2700631"/>
            <a:ext cx="7051104" cy="1538883"/>
          </a:xfrm>
          <a:prstGeom prst="rect">
            <a:avLst/>
          </a:prstGeom>
          <a:noFill/>
        </p:spPr>
        <p:txBody>
          <a:bodyPr wrap="square" rtlCol="0">
            <a:spAutoFit/>
          </a:bodyPr>
          <a:lstStyle/>
          <a:p>
            <a:pPr algn="ctr"/>
            <a:r>
              <a:rPr lang="en-US" sz="5400" dirty="0"/>
              <a:t>Mathematics Concepts</a:t>
            </a:r>
          </a:p>
          <a:p>
            <a:pPr algn="ctr"/>
            <a:r>
              <a:rPr lang="en-US" sz="4000" dirty="0">
                <a:solidFill>
                  <a:srgbClr val="0070C0"/>
                </a:solidFill>
              </a:rPr>
              <a:t>Unit Analysis</a:t>
            </a:r>
          </a:p>
        </p:txBody>
      </p:sp>
      <p:sp>
        <p:nvSpPr>
          <p:cNvPr id="4" name="Slide Number Placeholder 3"/>
          <p:cNvSpPr>
            <a:spLocks noGrp="1"/>
          </p:cNvSpPr>
          <p:nvPr>
            <p:ph type="sldNum" sz="quarter" idx="12"/>
          </p:nvPr>
        </p:nvSpPr>
        <p:spPr/>
        <p:txBody>
          <a:bodyPr/>
          <a:lstStyle/>
          <a:p>
            <a:fld id="{E24C6404-DD52-4D30-ADD7-3912C3BB633F}" type="slidenum">
              <a:rPr lang="en-US" smtClean="0"/>
              <a:t>1</a:t>
            </a:fld>
            <a:endParaRPr lang="en-US"/>
          </a:p>
        </p:txBody>
      </p:sp>
      <p:sp>
        <p:nvSpPr>
          <p:cNvPr id="6" name="TextBox 5">
            <a:extLst>
              <a:ext uri="{FF2B5EF4-FFF2-40B4-BE49-F238E27FC236}">
                <a16:creationId xmlns:a16="http://schemas.microsoft.com/office/drawing/2014/main" id="{CB1B05EE-7D54-4B45-9033-CADBB9C30BAD}"/>
              </a:ext>
            </a:extLst>
          </p:cNvPr>
          <p:cNvSpPr txBox="1"/>
          <p:nvPr/>
        </p:nvSpPr>
        <p:spPr>
          <a:xfrm>
            <a:off x="4440381" y="4861131"/>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grpSp>
        <p:nvGrpSpPr>
          <p:cNvPr id="5" name="Group 4">
            <a:extLst>
              <a:ext uri="{FF2B5EF4-FFF2-40B4-BE49-F238E27FC236}">
                <a16:creationId xmlns:a16="http://schemas.microsoft.com/office/drawing/2014/main" id="{AD3A8A19-F0E1-4D26-A1F8-A39B638ABAB8}"/>
              </a:ext>
            </a:extLst>
          </p:cNvPr>
          <p:cNvGrpSpPr/>
          <p:nvPr/>
        </p:nvGrpSpPr>
        <p:grpSpPr>
          <a:xfrm>
            <a:off x="1403830" y="823270"/>
            <a:ext cx="9384340" cy="1255744"/>
            <a:chOff x="1236547" y="1764279"/>
            <a:chExt cx="9384340" cy="1255744"/>
          </a:xfrm>
        </p:grpSpPr>
        <p:sp>
          <p:nvSpPr>
            <p:cNvPr id="7" name="TextBox 6">
              <a:extLst>
                <a:ext uri="{FF2B5EF4-FFF2-40B4-BE49-F238E27FC236}">
                  <a16:creationId xmlns:a16="http://schemas.microsoft.com/office/drawing/2014/main" id="{F4A2ABBF-AE13-46D0-B62B-A21B9CE7F187}"/>
                </a:ext>
              </a:extLst>
            </p:cNvPr>
            <p:cNvSpPr txBox="1"/>
            <p:nvPr/>
          </p:nvSpPr>
          <p:spPr>
            <a:xfrm>
              <a:off x="1236547" y="2147464"/>
              <a:ext cx="952487" cy="461665"/>
            </a:xfrm>
            <a:prstGeom prst="rect">
              <a:avLst/>
            </a:prstGeom>
            <a:noFill/>
          </p:spPr>
          <p:txBody>
            <a:bodyPr wrap="square" rtlCol="0">
              <a:spAutoFit/>
            </a:bodyPr>
            <a:lstStyle/>
            <a:p>
              <a:r>
                <a:rPr lang="en-US" sz="2400" dirty="0"/>
                <a:t>1 Year</a:t>
              </a:r>
            </a:p>
          </p:txBody>
        </p:sp>
        <p:cxnSp>
          <p:nvCxnSpPr>
            <p:cNvPr id="8" name="Straight Connector 7">
              <a:extLst>
                <a:ext uri="{FF2B5EF4-FFF2-40B4-BE49-F238E27FC236}">
                  <a16:creationId xmlns:a16="http://schemas.microsoft.com/office/drawing/2014/main" id="{D47CEF01-7346-4071-9B8C-F34AA9CD262A}"/>
                </a:ext>
              </a:extLst>
            </p:cNvPr>
            <p:cNvCxnSpPr/>
            <p:nvPr/>
          </p:nvCxnSpPr>
          <p:spPr>
            <a:xfrm flipH="1" flipV="1">
              <a:off x="2493826" y="2673931"/>
              <a:ext cx="55424" cy="20782"/>
            </a:xfrm>
            <a:prstGeom prst="line">
              <a:avLst/>
            </a:prstGeom>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D324ADBC-0D9F-4197-BF06-050190DC5695}"/>
                </a:ext>
              </a:extLst>
            </p:cNvPr>
            <p:cNvGrpSpPr/>
            <p:nvPr/>
          </p:nvGrpSpPr>
          <p:grpSpPr>
            <a:xfrm>
              <a:off x="2549249" y="1764279"/>
              <a:ext cx="2050453" cy="1228033"/>
              <a:chOff x="3449789" y="2540132"/>
              <a:chExt cx="1233062" cy="1228033"/>
            </a:xfrm>
          </p:grpSpPr>
          <p:sp>
            <p:nvSpPr>
              <p:cNvPr id="19" name="TextBox 18">
                <a:extLst>
                  <a:ext uri="{FF2B5EF4-FFF2-40B4-BE49-F238E27FC236}">
                    <a16:creationId xmlns:a16="http://schemas.microsoft.com/office/drawing/2014/main" id="{DEC98090-0C6D-46AB-AE27-067699FFD734}"/>
                  </a:ext>
                </a:extLst>
              </p:cNvPr>
              <p:cNvSpPr txBox="1"/>
              <p:nvPr/>
            </p:nvSpPr>
            <p:spPr>
              <a:xfrm>
                <a:off x="3629904" y="2540132"/>
                <a:ext cx="955964" cy="1200329"/>
              </a:xfrm>
              <a:prstGeom prst="rect">
                <a:avLst/>
              </a:prstGeom>
              <a:noFill/>
            </p:spPr>
            <p:txBody>
              <a:bodyPr wrap="square" rtlCol="0">
                <a:spAutoFit/>
              </a:bodyPr>
              <a:lstStyle/>
              <a:p>
                <a:r>
                  <a:rPr lang="en-US" sz="2400" dirty="0"/>
                  <a:t> 365 Days</a:t>
                </a:r>
              </a:p>
              <a:p>
                <a:r>
                  <a:rPr lang="en-US" sz="2400" dirty="0"/>
                  <a:t>-------------                 </a:t>
                </a:r>
              </a:p>
              <a:p>
                <a:r>
                  <a:rPr lang="en-US" sz="2400" dirty="0"/>
                  <a:t>   1 Year</a:t>
                </a:r>
              </a:p>
            </p:txBody>
          </p:sp>
          <p:cxnSp>
            <p:nvCxnSpPr>
              <p:cNvPr id="20" name="Straight Connector 19">
                <a:extLst>
                  <a:ext uri="{FF2B5EF4-FFF2-40B4-BE49-F238E27FC236}">
                    <a16:creationId xmlns:a16="http://schemas.microsoft.com/office/drawing/2014/main" id="{B201622E-3611-4EFA-B0EB-12D9940E78FD}"/>
                  </a:ext>
                </a:extLst>
              </p:cNvPr>
              <p:cNvCxnSpPr/>
              <p:nvPr/>
            </p:nvCxnSpPr>
            <p:spPr>
              <a:xfrm>
                <a:off x="3449789" y="2553985"/>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A26C31-A42C-4458-A92C-495D3ED6907F}"/>
                  </a:ext>
                </a:extLst>
              </p:cNvPr>
              <p:cNvCxnSpPr/>
              <p:nvPr/>
            </p:nvCxnSpPr>
            <p:spPr>
              <a:xfrm>
                <a:off x="4682851" y="2567836"/>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D3B125C6-A9FD-48CD-919C-0F89DD538E62}"/>
                </a:ext>
              </a:extLst>
            </p:cNvPr>
            <p:cNvGrpSpPr/>
            <p:nvPr/>
          </p:nvGrpSpPr>
          <p:grpSpPr>
            <a:xfrm>
              <a:off x="4876812" y="1778135"/>
              <a:ext cx="1465459" cy="1241888"/>
              <a:chOff x="4932232" y="2540132"/>
              <a:chExt cx="801842" cy="1241888"/>
            </a:xfrm>
          </p:grpSpPr>
          <p:sp>
            <p:nvSpPr>
              <p:cNvPr id="17" name="TextBox 16">
                <a:extLst>
                  <a:ext uri="{FF2B5EF4-FFF2-40B4-BE49-F238E27FC236}">
                    <a16:creationId xmlns:a16="http://schemas.microsoft.com/office/drawing/2014/main" id="{560741EB-9134-445F-81EC-791DEBAD8FEA}"/>
                  </a:ext>
                </a:extLst>
              </p:cNvPr>
              <p:cNvSpPr txBox="1"/>
              <p:nvPr/>
            </p:nvSpPr>
            <p:spPr>
              <a:xfrm>
                <a:off x="4932232" y="2540132"/>
                <a:ext cx="801842" cy="1200329"/>
              </a:xfrm>
              <a:prstGeom prst="rect">
                <a:avLst/>
              </a:prstGeom>
              <a:noFill/>
            </p:spPr>
            <p:txBody>
              <a:bodyPr wrap="square" rtlCol="0">
                <a:spAutoFit/>
              </a:bodyPr>
              <a:lstStyle/>
              <a:p>
                <a:r>
                  <a:rPr lang="en-US" sz="2400" dirty="0"/>
                  <a:t>24 Hours</a:t>
                </a:r>
              </a:p>
              <a:p>
                <a:r>
                  <a:rPr lang="en-US" sz="2400" dirty="0"/>
                  <a:t>------------                 </a:t>
                </a:r>
              </a:p>
              <a:p>
                <a:r>
                  <a:rPr lang="en-US" sz="2400" dirty="0"/>
                  <a:t>   1 Day</a:t>
                </a:r>
              </a:p>
            </p:txBody>
          </p:sp>
          <p:cxnSp>
            <p:nvCxnSpPr>
              <p:cNvPr id="18" name="Straight Connector 17">
                <a:extLst>
                  <a:ext uri="{FF2B5EF4-FFF2-40B4-BE49-F238E27FC236}">
                    <a16:creationId xmlns:a16="http://schemas.microsoft.com/office/drawing/2014/main" id="{F5C22089-D48E-48AC-8AF4-E0B127B003BB}"/>
                  </a:ext>
                </a:extLst>
              </p:cNvPr>
              <p:cNvCxnSpPr/>
              <p:nvPr/>
            </p:nvCxnSpPr>
            <p:spPr>
              <a:xfrm>
                <a:off x="5729387" y="2581691"/>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AA4D2C70-03BF-4430-AD31-79ECABEBEFA1}"/>
                </a:ext>
              </a:extLst>
            </p:cNvPr>
            <p:cNvGrpSpPr/>
            <p:nvPr/>
          </p:nvGrpSpPr>
          <p:grpSpPr>
            <a:xfrm>
              <a:off x="6528337" y="1778132"/>
              <a:ext cx="1895278" cy="1207254"/>
              <a:chOff x="5683178" y="2540131"/>
              <a:chExt cx="1895278" cy="1207254"/>
            </a:xfrm>
          </p:grpSpPr>
          <p:sp>
            <p:nvSpPr>
              <p:cNvPr id="15" name="TextBox 14">
                <a:extLst>
                  <a:ext uri="{FF2B5EF4-FFF2-40B4-BE49-F238E27FC236}">
                    <a16:creationId xmlns:a16="http://schemas.microsoft.com/office/drawing/2014/main" id="{AA638E4F-D779-4C71-989E-02E260DB28F4}"/>
                  </a:ext>
                </a:extLst>
              </p:cNvPr>
              <p:cNvSpPr txBox="1"/>
              <p:nvPr/>
            </p:nvSpPr>
            <p:spPr>
              <a:xfrm>
                <a:off x="5683178" y="2540131"/>
                <a:ext cx="1895278" cy="1200329"/>
              </a:xfrm>
              <a:prstGeom prst="rect">
                <a:avLst/>
              </a:prstGeom>
              <a:noFill/>
            </p:spPr>
            <p:txBody>
              <a:bodyPr wrap="square" rtlCol="0">
                <a:spAutoFit/>
              </a:bodyPr>
              <a:lstStyle/>
              <a:p>
                <a:r>
                  <a:rPr lang="en-US" sz="2400" dirty="0"/>
                  <a:t>60 Minutes</a:t>
                </a:r>
              </a:p>
              <a:p>
                <a:r>
                  <a:rPr lang="en-US" sz="2400" dirty="0"/>
                  <a:t>---------------                 </a:t>
                </a:r>
              </a:p>
              <a:p>
                <a:r>
                  <a:rPr lang="en-US" sz="2400" dirty="0"/>
                  <a:t>      Hour</a:t>
                </a:r>
              </a:p>
            </p:txBody>
          </p:sp>
          <p:cxnSp>
            <p:nvCxnSpPr>
              <p:cNvPr id="16" name="Straight Connector 15">
                <a:extLst>
                  <a:ext uri="{FF2B5EF4-FFF2-40B4-BE49-F238E27FC236}">
                    <a16:creationId xmlns:a16="http://schemas.microsoft.com/office/drawing/2014/main" id="{8F57659E-6666-4828-93EC-665FCB7257C5}"/>
                  </a:ext>
                </a:extLst>
              </p:cNvPr>
              <p:cNvCxnSpPr/>
              <p:nvPr/>
            </p:nvCxnSpPr>
            <p:spPr>
              <a:xfrm>
                <a:off x="7536890" y="2547056"/>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48770D6D-94C4-4949-A9B6-C744F60AA79B}"/>
                </a:ext>
              </a:extLst>
            </p:cNvPr>
            <p:cNvGrpSpPr/>
            <p:nvPr/>
          </p:nvGrpSpPr>
          <p:grpSpPr>
            <a:xfrm>
              <a:off x="8725613" y="1791983"/>
              <a:ext cx="1895274" cy="1200330"/>
              <a:chOff x="7696221" y="2553984"/>
              <a:chExt cx="1895274" cy="1200330"/>
            </a:xfrm>
          </p:grpSpPr>
          <p:sp>
            <p:nvSpPr>
              <p:cNvPr id="13" name="TextBox 12">
                <a:extLst>
                  <a:ext uri="{FF2B5EF4-FFF2-40B4-BE49-F238E27FC236}">
                    <a16:creationId xmlns:a16="http://schemas.microsoft.com/office/drawing/2014/main" id="{6E4D0BA9-12A2-4A02-BEE5-2B657B95DFF5}"/>
                  </a:ext>
                </a:extLst>
              </p:cNvPr>
              <p:cNvSpPr txBox="1"/>
              <p:nvPr/>
            </p:nvSpPr>
            <p:spPr>
              <a:xfrm>
                <a:off x="7696221" y="2553985"/>
                <a:ext cx="1895274" cy="1200329"/>
              </a:xfrm>
              <a:prstGeom prst="rect">
                <a:avLst/>
              </a:prstGeom>
              <a:noFill/>
            </p:spPr>
            <p:txBody>
              <a:bodyPr wrap="square" rtlCol="0">
                <a:spAutoFit/>
              </a:bodyPr>
              <a:lstStyle/>
              <a:p>
                <a:r>
                  <a:rPr lang="en-US" sz="2400" dirty="0"/>
                  <a:t>60 Seconds</a:t>
                </a:r>
              </a:p>
              <a:p>
                <a:r>
                  <a:rPr lang="en-US" sz="2400" dirty="0"/>
                  <a:t>---------------</a:t>
                </a:r>
              </a:p>
              <a:p>
                <a:r>
                  <a:rPr lang="en-US" sz="2400" dirty="0"/>
                  <a:t>   Minute</a:t>
                </a:r>
              </a:p>
            </p:txBody>
          </p:sp>
          <p:cxnSp>
            <p:nvCxnSpPr>
              <p:cNvPr id="14" name="Straight Connector 13">
                <a:extLst>
                  <a:ext uri="{FF2B5EF4-FFF2-40B4-BE49-F238E27FC236}">
                    <a16:creationId xmlns:a16="http://schemas.microsoft.com/office/drawing/2014/main" id="{E73443D8-DEB4-4AF8-8F0D-9408F2122CA8}"/>
                  </a:ext>
                </a:extLst>
              </p:cNvPr>
              <p:cNvCxnSpPr/>
              <p:nvPr/>
            </p:nvCxnSpPr>
            <p:spPr>
              <a:xfrm>
                <a:off x="9296424" y="2553984"/>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8026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077DDB-DC6D-4ADF-9402-CA2728773D36}"/>
              </a:ext>
            </a:extLst>
          </p:cNvPr>
          <p:cNvSpPr>
            <a:spLocks noGrp="1"/>
          </p:cNvSpPr>
          <p:nvPr>
            <p:ph type="sldNum" sz="quarter" idx="12"/>
          </p:nvPr>
        </p:nvSpPr>
        <p:spPr/>
        <p:txBody>
          <a:bodyPr/>
          <a:lstStyle/>
          <a:p>
            <a:fld id="{BA979B0F-16A8-4B27-B506-307BD7628D4F}" type="slidenum">
              <a:rPr lang="en-US" smtClean="0"/>
              <a:t>10</a:t>
            </a:fld>
            <a:endParaRPr lang="en-US"/>
          </a:p>
        </p:txBody>
      </p:sp>
      <p:sp>
        <p:nvSpPr>
          <p:cNvPr id="3" name="Title 1">
            <a:extLst>
              <a:ext uri="{FF2B5EF4-FFF2-40B4-BE49-F238E27FC236}">
                <a16:creationId xmlns:a16="http://schemas.microsoft.com/office/drawing/2014/main" id="{956835F5-F245-4407-9D91-7F656DB115A4}"/>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2 – The Drag Equation</a:t>
            </a:r>
          </a:p>
        </p:txBody>
      </p:sp>
      <p:sp>
        <p:nvSpPr>
          <p:cNvPr id="4" name="TextBox 3">
            <a:extLst>
              <a:ext uri="{FF2B5EF4-FFF2-40B4-BE49-F238E27FC236}">
                <a16:creationId xmlns:a16="http://schemas.microsoft.com/office/drawing/2014/main" id="{0FB4C0DA-EF33-4AFC-8784-40C4BDE65CBA}"/>
              </a:ext>
            </a:extLst>
          </p:cNvPr>
          <p:cNvSpPr txBox="1"/>
          <p:nvPr/>
        </p:nvSpPr>
        <p:spPr>
          <a:xfrm>
            <a:off x="1163782" y="1122209"/>
            <a:ext cx="9047018" cy="830997"/>
          </a:xfrm>
          <a:prstGeom prst="rect">
            <a:avLst/>
          </a:prstGeom>
          <a:noFill/>
        </p:spPr>
        <p:txBody>
          <a:bodyPr wrap="square" rtlCol="0">
            <a:spAutoFit/>
          </a:bodyPr>
          <a:lstStyle/>
          <a:p>
            <a:r>
              <a:rPr lang="en-US" sz="2400" dirty="0"/>
              <a:t>The first step is to rearrange the drag equation to solve for the desired parameter – in this case, Air Density.</a:t>
            </a:r>
          </a:p>
        </p:txBody>
      </p:sp>
      <p:sp>
        <p:nvSpPr>
          <p:cNvPr id="5" name="TextBox 4">
            <a:extLst>
              <a:ext uri="{FF2B5EF4-FFF2-40B4-BE49-F238E27FC236}">
                <a16:creationId xmlns:a16="http://schemas.microsoft.com/office/drawing/2014/main" id="{779DBD3F-2C86-41CB-B274-9963C1C502E4}"/>
              </a:ext>
            </a:extLst>
          </p:cNvPr>
          <p:cNvSpPr txBox="1"/>
          <p:nvPr/>
        </p:nvSpPr>
        <p:spPr>
          <a:xfrm>
            <a:off x="2161310" y="2217318"/>
            <a:ext cx="6968835" cy="1200329"/>
          </a:xfrm>
          <a:prstGeom prst="rect">
            <a:avLst/>
          </a:prstGeom>
          <a:noFill/>
        </p:spPr>
        <p:txBody>
          <a:bodyPr wrap="square" rtlCol="0">
            <a:spAutoFit/>
          </a:bodyPr>
          <a:lstStyle/>
          <a:p>
            <a:r>
              <a:rPr lang="en-US" sz="2400" dirty="0"/>
              <a:t>		  	       2   *   Drag	</a:t>
            </a:r>
          </a:p>
          <a:p>
            <a:r>
              <a:rPr lang="en-US" sz="2400" dirty="0"/>
              <a:t>Air Density   =    -----------------------------------------------</a:t>
            </a:r>
          </a:p>
          <a:p>
            <a:r>
              <a:rPr lang="en-US" sz="2400" dirty="0"/>
              <a:t>	                Velocity</a:t>
            </a:r>
            <a:r>
              <a:rPr lang="en-US" sz="2400" baseline="30000" dirty="0"/>
              <a:t>2</a:t>
            </a:r>
            <a:r>
              <a:rPr lang="en-US" sz="2400" dirty="0"/>
              <a:t>   *  Cd   *  Reference Area</a:t>
            </a:r>
          </a:p>
        </p:txBody>
      </p:sp>
      <p:sp>
        <p:nvSpPr>
          <p:cNvPr id="6" name="TextBox 5">
            <a:extLst>
              <a:ext uri="{FF2B5EF4-FFF2-40B4-BE49-F238E27FC236}">
                <a16:creationId xmlns:a16="http://schemas.microsoft.com/office/drawing/2014/main" id="{042397ED-AB7F-4F0D-ACD7-B768F387D35B}"/>
              </a:ext>
            </a:extLst>
          </p:cNvPr>
          <p:cNvSpPr txBox="1"/>
          <p:nvPr/>
        </p:nvSpPr>
        <p:spPr>
          <a:xfrm>
            <a:off x="1163782" y="3704466"/>
            <a:ext cx="9407236" cy="461665"/>
          </a:xfrm>
          <a:prstGeom prst="rect">
            <a:avLst/>
          </a:prstGeom>
          <a:noFill/>
        </p:spPr>
        <p:txBody>
          <a:bodyPr wrap="square" rtlCol="0">
            <a:spAutoFit/>
          </a:bodyPr>
          <a:lstStyle/>
          <a:p>
            <a:r>
              <a:rPr lang="en-US" sz="2400" dirty="0"/>
              <a:t>Next, we insert the units in to the equation. </a:t>
            </a:r>
          </a:p>
        </p:txBody>
      </p:sp>
      <p:sp>
        <p:nvSpPr>
          <p:cNvPr id="9" name="TextBox 8">
            <a:extLst>
              <a:ext uri="{FF2B5EF4-FFF2-40B4-BE49-F238E27FC236}">
                <a16:creationId xmlns:a16="http://schemas.microsoft.com/office/drawing/2014/main" id="{2FC7B408-2F4F-46D1-BE4C-2BE9D08E409C}"/>
              </a:ext>
            </a:extLst>
          </p:cNvPr>
          <p:cNvSpPr txBox="1"/>
          <p:nvPr/>
        </p:nvSpPr>
        <p:spPr>
          <a:xfrm>
            <a:off x="2161310" y="4568742"/>
            <a:ext cx="5527963" cy="1200329"/>
          </a:xfrm>
          <a:prstGeom prst="rect">
            <a:avLst/>
          </a:prstGeom>
          <a:noFill/>
        </p:spPr>
        <p:txBody>
          <a:bodyPr wrap="square" rtlCol="0">
            <a:spAutoFit/>
          </a:bodyPr>
          <a:lstStyle/>
          <a:p>
            <a:r>
              <a:rPr lang="en-US" sz="2400" dirty="0"/>
              <a:t>		              2   *   N	</a:t>
            </a:r>
          </a:p>
          <a:p>
            <a:r>
              <a:rPr lang="en-US" sz="2400" dirty="0"/>
              <a:t>Air Density   =    ------------------------------</a:t>
            </a:r>
          </a:p>
          <a:p>
            <a:r>
              <a:rPr lang="en-US" sz="2400" dirty="0"/>
              <a:t>	                (m/sec)</a:t>
            </a:r>
            <a:r>
              <a:rPr lang="en-US" sz="2400" baseline="30000" dirty="0"/>
              <a:t>2</a:t>
            </a:r>
            <a:r>
              <a:rPr lang="en-US" sz="2400" dirty="0"/>
              <a:t>   *  Cd   *  m</a:t>
            </a:r>
            <a:r>
              <a:rPr lang="en-US" sz="2400" baseline="30000" dirty="0"/>
              <a:t>2</a:t>
            </a:r>
          </a:p>
        </p:txBody>
      </p:sp>
    </p:spTree>
    <p:extLst>
      <p:ext uri="{BB962C8B-B14F-4D97-AF65-F5344CB8AC3E}">
        <p14:creationId xmlns:p14="http://schemas.microsoft.com/office/powerpoint/2010/main" val="202329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822E65-06EA-44D9-A8A5-A3A80A4023B9}"/>
              </a:ext>
            </a:extLst>
          </p:cNvPr>
          <p:cNvSpPr>
            <a:spLocks noGrp="1"/>
          </p:cNvSpPr>
          <p:nvPr>
            <p:ph type="sldNum" sz="quarter" idx="12"/>
          </p:nvPr>
        </p:nvSpPr>
        <p:spPr/>
        <p:txBody>
          <a:bodyPr/>
          <a:lstStyle/>
          <a:p>
            <a:fld id="{BA979B0F-16A8-4B27-B506-307BD7628D4F}" type="slidenum">
              <a:rPr lang="en-US" smtClean="0"/>
              <a:t>11</a:t>
            </a:fld>
            <a:endParaRPr lang="en-US"/>
          </a:p>
        </p:txBody>
      </p:sp>
      <p:sp>
        <p:nvSpPr>
          <p:cNvPr id="3" name="TextBox 2">
            <a:extLst>
              <a:ext uri="{FF2B5EF4-FFF2-40B4-BE49-F238E27FC236}">
                <a16:creationId xmlns:a16="http://schemas.microsoft.com/office/drawing/2014/main" id="{AB8F8491-1233-40BD-986D-7D05A3AD9E9E}"/>
              </a:ext>
            </a:extLst>
          </p:cNvPr>
          <p:cNvSpPr txBox="1"/>
          <p:nvPr/>
        </p:nvSpPr>
        <p:spPr>
          <a:xfrm>
            <a:off x="3020291" y="1966498"/>
            <a:ext cx="5527964" cy="1200329"/>
          </a:xfrm>
          <a:prstGeom prst="rect">
            <a:avLst/>
          </a:prstGeom>
          <a:noFill/>
        </p:spPr>
        <p:txBody>
          <a:bodyPr wrap="square" rtlCol="0">
            <a:spAutoFit/>
          </a:bodyPr>
          <a:lstStyle/>
          <a:p>
            <a:r>
              <a:rPr lang="en-US" sz="2400" dirty="0"/>
              <a:t>		              N	</a:t>
            </a:r>
          </a:p>
          <a:p>
            <a:r>
              <a:rPr lang="en-US" sz="2400" dirty="0"/>
              <a:t>Air Density   =    ----------------------</a:t>
            </a:r>
          </a:p>
          <a:p>
            <a:r>
              <a:rPr lang="en-US" sz="2400" dirty="0"/>
              <a:t>	                (m/sec)</a:t>
            </a:r>
            <a:r>
              <a:rPr lang="en-US" sz="2400" baseline="30000" dirty="0"/>
              <a:t>2</a:t>
            </a:r>
            <a:r>
              <a:rPr lang="en-US" sz="2400" dirty="0"/>
              <a:t>   *  m</a:t>
            </a:r>
            <a:r>
              <a:rPr lang="en-US" sz="2400" baseline="30000" dirty="0"/>
              <a:t>2</a:t>
            </a:r>
          </a:p>
        </p:txBody>
      </p:sp>
      <p:sp>
        <p:nvSpPr>
          <p:cNvPr id="4" name="Title 1">
            <a:extLst>
              <a:ext uri="{FF2B5EF4-FFF2-40B4-BE49-F238E27FC236}">
                <a16:creationId xmlns:a16="http://schemas.microsoft.com/office/drawing/2014/main" id="{A236FA30-5796-46A1-87D8-F46BBDE669BB}"/>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2 – The Drag Equation</a:t>
            </a:r>
          </a:p>
        </p:txBody>
      </p:sp>
      <p:sp>
        <p:nvSpPr>
          <p:cNvPr id="5" name="TextBox 4">
            <a:extLst>
              <a:ext uri="{FF2B5EF4-FFF2-40B4-BE49-F238E27FC236}">
                <a16:creationId xmlns:a16="http://schemas.microsoft.com/office/drawing/2014/main" id="{F8EC5267-58DD-4AA3-ACAB-1938DF41FB99}"/>
              </a:ext>
            </a:extLst>
          </p:cNvPr>
          <p:cNvSpPr txBox="1"/>
          <p:nvPr/>
        </p:nvSpPr>
        <p:spPr>
          <a:xfrm>
            <a:off x="1260763" y="955393"/>
            <a:ext cx="9324109" cy="830997"/>
          </a:xfrm>
          <a:prstGeom prst="rect">
            <a:avLst/>
          </a:prstGeom>
          <a:noFill/>
        </p:spPr>
        <p:txBody>
          <a:bodyPr wrap="square" rtlCol="0">
            <a:spAutoFit/>
          </a:bodyPr>
          <a:lstStyle/>
          <a:p>
            <a:r>
              <a:rPr lang="en-US" sz="2400" dirty="0"/>
              <a:t>The “2” and the unitless “Cd” can be ignored since they don’t come into play in the unit analysis: </a:t>
            </a:r>
          </a:p>
        </p:txBody>
      </p:sp>
      <p:sp>
        <p:nvSpPr>
          <p:cNvPr id="6" name="TextBox 5">
            <a:extLst>
              <a:ext uri="{FF2B5EF4-FFF2-40B4-BE49-F238E27FC236}">
                <a16:creationId xmlns:a16="http://schemas.microsoft.com/office/drawing/2014/main" id="{C0612A1C-4357-466B-AC11-5109EE9BAAAF}"/>
              </a:ext>
            </a:extLst>
          </p:cNvPr>
          <p:cNvSpPr txBox="1"/>
          <p:nvPr/>
        </p:nvSpPr>
        <p:spPr>
          <a:xfrm>
            <a:off x="3020291" y="4217735"/>
            <a:ext cx="6442364" cy="1938992"/>
          </a:xfrm>
          <a:prstGeom prst="rect">
            <a:avLst/>
          </a:prstGeom>
          <a:noFill/>
        </p:spPr>
        <p:txBody>
          <a:bodyPr wrap="square" rtlCol="0">
            <a:spAutoFit/>
          </a:bodyPr>
          <a:lstStyle/>
          <a:p>
            <a:r>
              <a:rPr lang="en-US" sz="2400" dirty="0"/>
              <a:t>		              N	</a:t>
            </a:r>
          </a:p>
          <a:p>
            <a:r>
              <a:rPr lang="en-US" sz="2400" dirty="0"/>
              <a:t>Air Density   =    ----------------------</a:t>
            </a:r>
          </a:p>
          <a:p>
            <a:r>
              <a:rPr lang="en-US" sz="2400" dirty="0"/>
              <a:t>	                    m</a:t>
            </a:r>
            <a:r>
              <a:rPr lang="en-US" sz="2400" baseline="30000" dirty="0"/>
              <a:t>2</a:t>
            </a:r>
          </a:p>
          <a:p>
            <a:r>
              <a:rPr lang="en-US" sz="2400" baseline="30000" dirty="0"/>
              <a:t>		     </a:t>
            </a:r>
            <a:r>
              <a:rPr lang="en-US" sz="2400" dirty="0"/>
              <a:t>---------   *   m</a:t>
            </a:r>
            <a:r>
              <a:rPr lang="en-US" sz="2400" baseline="30000" dirty="0"/>
              <a:t>2</a:t>
            </a:r>
            <a:endParaRPr lang="en-US" sz="2400" dirty="0"/>
          </a:p>
          <a:p>
            <a:r>
              <a:rPr lang="en-US" sz="2400" dirty="0"/>
              <a:t>		     Sec</a:t>
            </a:r>
            <a:r>
              <a:rPr lang="en-US" sz="2400" baseline="30000" dirty="0"/>
              <a:t>2</a:t>
            </a:r>
          </a:p>
        </p:txBody>
      </p:sp>
      <p:sp>
        <p:nvSpPr>
          <p:cNvPr id="7" name="TextBox 6">
            <a:extLst>
              <a:ext uri="{FF2B5EF4-FFF2-40B4-BE49-F238E27FC236}">
                <a16:creationId xmlns:a16="http://schemas.microsoft.com/office/drawing/2014/main" id="{94F5C840-8EA5-4FE4-ABB1-45ECCC4EB1C8}"/>
              </a:ext>
            </a:extLst>
          </p:cNvPr>
          <p:cNvSpPr txBox="1"/>
          <p:nvPr/>
        </p:nvSpPr>
        <p:spPr>
          <a:xfrm>
            <a:off x="1260764" y="3461448"/>
            <a:ext cx="9047018" cy="461665"/>
          </a:xfrm>
          <a:prstGeom prst="rect">
            <a:avLst/>
          </a:prstGeom>
          <a:noFill/>
        </p:spPr>
        <p:txBody>
          <a:bodyPr wrap="square" rtlCol="0">
            <a:spAutoFit/>
          </a:bodyPr>
          <a:lstStyle/>
          <a:p>
            <a:r>
              <a:rPr lang="en-US" sz="2400" dirty="0"/>
              <a:t>Next, rearrange the velocity squared term: </a:t>
            </a:r>
          </a:p>
        </p:txBody>
      </p:sp>
    </p:spTree>
    <p:extLst>
      <p:ext uri="{BB962C8B-B14F-4D97-AF65-F5344CB8AC3E}">
        <p14:creationId xmlns:p14="http://schemas.microsoft.com/office/powerpoint/2010/main" val="1433107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822E65-06EA-44D9-A8A5-A3A80A4023B9}"/>
              </a:ext>
            </a:extLst>
          </p:cNvPr>
          <p:cNvSpPr>
            <a:spLocks noGrp="1"/>
          </p:cNvSpPr>
          <p:nvPr>
            <p:ph type="sldNum" sz="quarter" idx="12"/>
          </p:nvPr>
        </p:nvSpPr>
        <p:spPr/>
        <p:txBody>
          <a:bodyPr/>
          <a:lstStyle/>
          <a:p>
            <a:fld id="{BA979B0F-16A8-4B27-B506-307BD7628D4F}" type="slidenum">
              <a:rPr lang="en-US" smtClean="0"/>
              <a:t>12</a:t>
            </a:fld>
            <a:endParaRPr lang="en-US"/>
          </a:p>
        </p:txBody>
      </p:sp>
      <p:sp>
        <p:nvSpPr>
          <p:cNvPr id="4" name="Title 1">
            <a:extLst>
              <a:ext uri="{FF2B5EF4-FFF2-40B4-BE49-F238E27FC236}">
                <a16:creationId xmlns:a16="http://schemas.microsoft.com/office/drawing/2014/main" id="{A236FA30-5796-46A1-87D8-F46BBDE669BB}"/>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2 – The Drag Equation</a:t>
            </a:r>
          </a:p>
        </p:txBody>
      </p:sp>
      <p:sp>
        <p:nvSpPr>
          <p:cNvPr id="5" name="TextBox 4">
            <a:extLst>
              <a:ext uri="{FF2B5EF4-FFF2-40B4-BE49-F238E27FC236}">
                <a16:creationId xmlns:a16="http://schemas.microsoft.com/office/drawing/2014/main" id="{F8EC5267-58DD-4AA3-ACAB-1938DF41FB99}"/>
              </a:ext>
            </a:extLst>
          </p:cNvPr>
          <p:cNvSpPr txBox="1"/>
          <p:nvPr/>
        </p:nvSpPr>
        <p:spPr>
          <a:xfrm>
            <a:off x="1260764" y="1306847"/>
            <a:ext cx="9961418" cy="1200329"/>
          </a:xfrm>
          <a:prstGeom prst="rect">
            <a:avLst/>
          </a:prstGeom>
          <a:noFill/>
        </p:spPr>
        <p:txBody>
          <a:bodyPr wrap="square" rtlCol="0">
            <a:spAutoFit/>
          </a:bodyPr>
          <a:lstStyle/>
          <a:p>
            <a:r>
              <a:rPr lang="en-US" sz="2400" dirty="0"/>
              <a:t>Next, redistribute the “m” terms.  This is a little bit tricky and requires the knowledge that density is a “mass per volume” term.  This means we should establish the units for volume somewhere: </a:t>
            </a:r>
          </a:p>
        </p:txBody>
      </p:sp>
      <p:grpSp>
        <p:nvGrpSpPr>
          <p:cNvPr id="10" name="Group 9">
            <a:extLst>
              <a:ext uri="{FF2B5EF4-FFF2-40B4-BE49-F238E27FC236}">
                <a16:creationId xmlns:a16="http://schemas.microsoft.com/office/drawing/2014/main" id="{AA53DE56-EFC1-4349-ADC9-B3550B84993C}"/>
              </a:ext>
            </a:extLst>
          </p:cNvPr>
          <p:cNvGrpSpPr/>
          <p:nvPr/>
        </p:nvGrpSpPr>
        <p:grpSpPr>
          <a:xfrm>
            <a:off x="2874818" y="2841332"/>
            <a:ext cx="4759037" cy="1938992"/>
            <a:chOff x="2874818" y="2841332"/>
            <a:chExt cx="4759037" cy="1938992"/>
          </a:xfrm>
        </p:grpSpPr>
        <p:sp>
          <p:nvSpPr>
            <p:cNvPr id="8" name="TextBox 7">
              <a:extLst>
                <a:ext uri="{FF2B5EF4-FFF2-40B4-BE49-F238E27FC236}">
                  <a16:creationId xmlns:a16="http://schemas.microsoft.com/office/drawing/2014/main" id="{A82806DB-D1B5-45BD-9911-7B360D29572D}"/>
                </a:ext>
              </a:extLst>
            </p:cNvPr>
            <p:cNvSpPr txBox="1"/>
            <p:nvPr/>
          </p:nvSpPr>
          <p:spPr>
            <a:xfrm>
              <a:off x="2874818" y="2841332"/>
              <a:ext cx="4759037" cy="1938992"/>
            </a:xfrm>
            <a:prstGeom prst="rect">
              <a:avLst/>
            </a:prstGeom>
            <a:noFill/>
          </p:spPr>
          <p:txBody>
            <a:bodyPr wrap="square" rtlCol="0">
              <a:spAutoFit/>
            </a:bodyPr>
            <a:lstStyle/>
            <a:p>
              <a:r>
                <a:rPr lang="en-US" sz="2400" dirty="0"/>
                <a:t>		             N	</a:t>
              </a:r>
            </a:p>
            <a:p>
              <a:r>
                <a:rPr lang="en-US" sz="2400" dirty="0"/>
                <a:t>Air Density   =    ----------------------</a:t>
              </a:r>
            </a:p>
            <a:p>
              <a:r>
                <a:rPr lang="en-US" sz="2400" dirty="0"/>
                <a:t>	                     m</a:t>
              </a:r>
              <a:endParaRPr lang="en-US" sz="2400" baseline="30000" dirty="0"/>
            </a:p>
            <a:p>
              <a:r>
                <a:rPr lang="en-US" sz="2400" baseline="30000" dirty="0"/>
                <a:t>		     </a:t>
              </a:r>
              <a:r>
                <a:rPr lang="en-US" sz="2400" dirty="0"/>
                <a:t>---------   *  m</a:t>
              </a:r>
              <a:r>
                <a:rPr lang="en-US" sz="2400" baseline="30000" dirty="0"/>
                <a:t>3</a:t>
              </a:r>
              <a:endParaRPr lang="en-US" sz="2400" dirty="0"/>
            </a:p>
            <a:p>
              <a:r>
                <a:rPr lang="en-US" sz="2400" dirty="0"/>
                <a:t>		      sec</a:t>
              </a:r>
              <a:r>
                <a:rPr lang="en-US" sz="2400" baseline="30000" dirty="0"/>
                <a:t>2</a:t>
              </a:r>
            </a:p>
          </p:txBody>
        </p:sp>
        <p:sp>
          <p:nvSpPr>
            <p:cNvPr id="9" name="Oval 8">
              <a:extLst>
                <a:ext uri="{FF2B5EF4-FFF2-40B4-BE49-F238E27FC236}">
                  <a16:creationId xmlns:a16="http://schemas.microsoft.com/office/drawing/2014/main" id="{AF94DA4A-017A-484E-910E-349912CCEBC4}"/>
                </a:ext>
              </a:extLst>
            </p:cNvPr>
            <p:cNvSpPr/>
            <p:nvPr/>
          </p:nvSpPr>
          <p:spPr>
            <a:xfrm>
              <a:off x="6241473" y="3783118"/>
              <a:ext cx="602672" cy="838200"/>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8324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822E65-06EA-44D9-A8A5-A3A80A4023B9}"/>
              </a:ext>
            </a:extLst>
          </p:cNvPr>
          <p:cNvSpPr>
            <a:spLocks noGrp="1"/>
          </p:cNvSpPr>
          <p:nvPr>
            <p:ph type="sldNum" sz="quarter" idx="12"/>
          </p:nvPr>
        </p:nvSpPr>
        <p:spPr/>
        <p:txBody>
          <a:bodyPr/>
          <a:lstStyle/>
          <a:p>
            <a:fld id="{BA979B0F-16A8-4B27-B506-307BD7628D4F}" type="slidenum">
              <a:rPr lang="en-US" smtClean="0"/>
              <a:t>13</a:t>
            </a:fld>
            <a:endParaRPr lang="en-US"/>
          </a:p>
        </p:txBody>
      </p:sp>
      <p:sp>
        <p:nvSpPr>
          <p:cNvPr id="4" name="Title 1">
            <a:extLst>
              <a:ext uri="{FF2B5EF4-FFF2-40B4-BE49-F238E27FC236}">
                <a16:creationId xmlns:a16="http://schemas.microsoft.com/office/drawing/2014/main" id="{A236FA30-5796-46A1-87D8-F46BBDE669BB}"/>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2 – The Drag Equation</a:t>
            </a:r>
          </a:p>
        </p:txBody>
      </p:sp>
      <p:sp>
        <p:nvSpPr>
          <p:cNvPr id="5" name="TextBox 4">
            <a:extLst>
              <a:ext uri="{FF2B5EF4-FFF2-40B4-BE49-F238E27FC236}">
                <a16:creationId xmlns:a16="http://schemas.microsoft.com/office/drawing/2014/main" id="{F8EC5267-58DD-4AA3-ACAB-1938DF41FB99}"/>
              </a:ext>
            </a:extLst>
          </p:cNvPr>
          <p:cNvSpPr txBox="1"/>
          <p:nvPr/>
        </p:nvSpPr>
        <p:spPr>
          <a:xfrm>
            <a:off x="949350" y="1100506"/>
            <a:ext cx="10404449" cy="830997"/>
          </a:xfrm>
          <a:prstGeom prst="rect">
            <a:avLst/>
          </a:prstGeom>
          <a:noFill/>
        </p:spPr>
        <p:txBody>
          <a:bodyPr wrap="square" rtlCol="0">
            <a:spAutoFit/>
          </a:bodyPr>
          <a:lstStyle/>
          <a:p>
            <a:r>
              <a:rPr lang="en-US" sz="2400" dirty="0"/>
              <a:t>Next, the trained eye should notice that the Weight (N) divided by an acceleration (m/sec</a:t>
            </a:r>
            <a:r>
              <a:rPr lang="en-US" sz="2400" baseline="30000" dirty="0"/>
              <a:t>2</a:t>
            </a:r>
            <a:r>
              <a:rPr lang="en-US" sz="2400" dirty="0"/>
              <a:t>) is a mass (Kg).  </a:t>
            </a:r>
          </a:p>
        </p:txBody>
      </p:sp>
      <p:grpSp>
        <p:nvGrpSpPr>
          <p:cNvPr id="11" name="Group 10">
            <a:extLst>
              <a:ext uri="{FF2B5EF4-FFF2-40B4-BE49-F238E27FC236}">
                <a16:creationId xmlns:a16="http://schemas.microsoft.com/office/drawing/2014/main" id="{ACA2882D-3CA4-43F1-A0FD-EDD1AC477305}"/>
              </a:ext>
            </a:extLst>
          </p:cNvPr>
          <p:cNvGrpSpPr/>
          <p:nvPr/>
        </p:nvGrpSpPr>
        <p:grpSpPr>
          <a:xfrm>
            <a:off x="1981200" y="2498824"/>
            <a:ext cx="4475018" cy="2246322"/>
            <a:chOff x="1981200" y="2678939"/>
            <a:chExt cx="4475018" cy="2246322"/>
          </a:xfrm>
        </p:grpSpPr>
        <p:sp>
          <p:nvSpPr>
            <p:cNvPr id="8" name="TextBox 7">
              <a:extLst>
                <a:ext uri="{FF2B5EF4-FFF2-40B4-BE49-F238E27FC236}">
                  <a16:creationId xmlns:a16="http://schemas.microsoft.com/office/drawing/2014/main" id="{A82806DB-D1B5-45BD-9911-7B360D29572D}"/>
                </a:ext>
              </a:extLst>
            </p:cNvPr>
            <p:cNvSpPr txBox="1"/>
            <p:nvPr/>
          </p:nvSpPr>
          <p:spPr>
            <a:xfrm>
              <a:off x="1981200" y="2781619"/>
              <a:ext cx="4475018" cy="1938992"/>
            </a:xfrm>
            <a:prstGeom prst="rect">
              <a:avLst/>
            </a:prstGeom>
            <a:noFill/>
          </p:spPr>
          <p:txBody>
            <a:bodyPr wrap="square" rtlCol="0">
              <a:spAutoFit/>
            </a:bodyPr>
            <a:lstStyle/>
            <a:p>
              <a:r>
                <a:rPr lang="en-US" sz="2400" dirty="0"/>
                <a:t>		             N	</a:t>
              </a:r>
            </a:p>
            <a:p>
              <a:r>
                <a:rPr lang="en-US" sz="2400" dirty="0"/>
                <a:t>Air Density   =    ----------------------</a:t>
              </a:r>
            </a:p>
            <a:p>
              <a:r>
                <a:rPr lang="en-US" sz="2400" dirty="0"/>
                <a:t>	                     m</a:t>
              </a:r>
              <a:endParaRPr lang="en-US" sz="2400" baseline="30000" dirty="0"/>
            </a:p>
            <a:p>
              <a:r>
                <a:rPr lang="en-US" sz="2400" baseline="30000" dirty="0"/>
                <a:t>		     </a:t>
              </a:r>
              <a:r>
                <a:rPr lang="en-US" sz="2400" dirty="0"/>
                <a:t>---------   *  m</a:t>
              </a:r>
              <a:r>
                <a:rPr lang="en-US" sz="2400" baseline="30000" dirty="0"/>
                <a:t>3</a:t>
              </a:r>
              <a:endParaRPr lang="en-US" sz="2400" dirty="0"/>
            </a:p>
            <a:p>
              <a:r>
                <a:rPr lang="en-US" sz="2400" dirty="0"/>
                <a:t>		      sec</a:t>
              </a:r>
              <a:r>
                <a:rPr lang="en-US" sz="2400" baseline="30000" dirty="0"/>
                <a:t>2</a:t>
              </a:r>
            </a:p>
          </p:txBody>
        </p:sp>
        <p:sp>
          <p:nvSpPr>
            <p:cNvPr id="9" name="Oval 8">
              <a:extLst>
                <a:ext uri="{FF2B5EF4-FFF2-40B4-BE49-F238E27FC236}">
                  <a16:creationId xmlns:a16="http://schemas.microsoft.com/office/drawing/2014/main" id="{AF94DA4A-017A-484E-910E-349912CCEBC4}"/>
                </a:ext>
              </a:extLst>
            </p:cNvPr>
            <p:cNvSpPr/>
            <p:nvPr/>
          </p:nvSpPr>
          <p:spPr>
            <a:xfrm rot="1132646">
              <a:off x="4163828" y="2678939"/>
              <a:ext cx="1025236" cy="2246322"/>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78B75427-7AD4-4BD3-B07C-24F679A638F7}"/>
              </a:ext>
            </a:extLst>
          </p:cNvPr>
          <p:cNvGrpSpPr/>
          <p:nvPr/>
        </p:nvGrpSpPr>
        <p:grpSpPr>
          <a:xfrm>
            <a:off x="6456218" y="2601504"/>
            <a:ext cx="4897582" cy="1231847"/>
            <a:chOff x="6456218" y="3031009"/>
            <a:chExt cx="4897582" cy="1231847"/>
          </a:xfrm>
        </p:grpSpPr>
        <p:sp>
          <p:nvSpPr>
            <p:cNvPr id="7" name="TextBox 6">
              <a:extLst>
                <a:ext uri="{FF2B5EF4-FFF2-40B4-BE49-F238E27FC236}">
                  <a16:creationId xmlns:a16="http://schemas.microsoft.com/office/drawing/2014/main" id="{0C490880-CE93-4857-A758-C7729B8B92CE}"/>
                </a:ext>
              </a:extLst>
            </p:cNvPr>
            <p:cNvSpPr txBox="1"/>
            <p:nvPr/>
          </p:nvSpPr>
          <p:spPr>
            <a:xfrm>
              <a:off x="6456218" y="3031009"/>
              <a:ext cx="2272146" cy="1200329"/>
            </a:xfrm>
            <a:prstGeom prst="rect">
              <a:avLst/>
            </a:prstGeom>
            <a:noFill/>
          </p:spPr>
          <p:txBody>
            <a:bodyPr wrap="square" rtlCol="0">
              <a:spAutoFit/>
            </a:bodyPr>
            <a:lstStyle/>
            <a:p>
              <a:r>
                <a:rPr lang="en-US" sz="2400" dirty="0"/>
                <a:t>	</a:t>
              </a:r>
              <a:r>
                <a:rPr lang="en-US" sz="2400" dirty="0">
                  <a:solidFill>
                    <a:srgbClr val="FF0000"/>
                  </a:solidFill>
                </a:rPr>
                <a:t>Kg</a:t>
              </a:r>
              <a:r>
                <a:rPr lang="en-US" sz="2400" dirty="0"/>
                <a:t>	</a:t>
              </a:r>
            </a:p>
            <a:p>
              <a:r>
                <a:rPr lang="en-US" sz="2400" dirty="0"/>
                <a:t>=    </a:t>
              </a:r>
              <a:r>
                <a:rPr lang="en-US" sz="2400" dirty="0">
                  <a:solidFill>
                    <a:srgbClr val="FF0000"/>
                  </a:solidFill>
                </a:rPr>
                <a:t>--------------</a:t>
              </a:r>
            </a:p>
            <a:p>
              <a:r>
                <a:rPr lang="en-US" sz="2400" dirty="0"/>
                <a:t>	</a:t>
              </a:r>
              <a:r>
                <a:rPr lang="en-US" sz="2400" dirty="0">
                  <a:solidFill>
                    <a:srgbClr val="FF0000"/>
                  </a:solidFill>
                </a:rPr>
                <a:t>m</a:t>
              </a:r>
              <a:r>
                <a:rPr lang="en-US" sz="2400" baseline="30000" dirty="0">
                  <a:solidFill>
                    <a:srgbClr val="FF0000"/>
                  </a:solidFill>
                </a:rPr>
                <a:t>3</a:t>
              </a:r>
            </a:p>
          </p:txBody>
        </p:sp>
        <p:sp>
          <p:nvSpPr>
            <p:cNvPr id="3" name="TextBox 2">
              <a:extLst>
                <a:ext uri="{FF2B5EF4-FFF2-40B4-BE49-F238E27FC236}">
                  <a16:creationId xmlns:a16="http://schemas.microsoft.com/office/drawing/2014/main" id="{96D6B766-A541-43E2-9A2F-2DF8FDA0B7FD}"/>
                </a:ext>
              </a:extLst>
            </p:cNvPr>
            <p:cNvSpPr txBox="1"/>
            <p:nvPr/>
          </p:nvSpPr>
          <p:spPr>
            <a:xfrm>
              <a:off x="8728364" y="3062527"/>
              <a:ext cx="2625436" cy="1200329"/>
            </a:xfrm>
            <a:prstGeom prst="rect">
              <a:avLst/>
            </a:prstGeom>
            <a:noFill/>
          </p:spPr>
          <p:txBody>
            <a:bodyPr wrap="square" rtlCol="0">
              <a:spAutoFit/>
            </a:bodyPr>
            <a:lstStyle/>
            <a:p>
              <a:r>
                <a:rPr lang="en-US" sz="2400" dirty="0">
                  <a:solidFill>
                    <a:srgbClr val="FF0000"/>
                  </a:solidFill>
                </a:rPr>
                <a:t>And the end result is a mass per unit volume.</a:t>
              </a:r>
            </a:p>
          </p:txBody>
        </p:sp>
      </p:grpSp>
      <p:sp>
        <p:nvSpPr>
          <p:cNvPr id="10" name="TextBox 9">
            <a:extLst>
              <a:ext uri="{FF2B5EF4-FFF2-40B4-BE49-F238E27FC236}">
                <a16:creationId xmlns:a16="http://schemas.microsoft.com/office/drawing/2014/main" id="{E04631F8-DFCB-4213-81EC-74B8C6764793}"/>
              </a:ext>
            </a:extLst>
          </p:cNvPr>
          <p:cNvSpPr txBox="1"/>
          <p:nvPr/>
        </p:nvSpPr>
        <p:spPr>
          <a:xfrm>
            <a:off x="949351" y="5070482"/>
            <a:ext cx="10522211" cy="830997"/>
          </a:xfrm>
          <a:prstGeom prst="rect">
            <a:avLst/>
          </a:prstGeom>
          <a:noFill/>
        </p:spPr>
        <p:txBody>
          <a:bodyPr wrap="square" rtlCol="0">
            <a:spAutoFit/>
          </a:bodyPr>
          <a:lstStyle/>
          <a:p>
            <a:r>
              <a:rPr lang="en-US" sz="2400" dirty="0"/>
              <a:t>So, to get the drag equation to work out properly for our wind tunnel experiment, we are going to need to know the air density in Kg/m</a:t>
            </a:r>
            <a:r>
              <a:rPr lang="en-US" sz="2400" baseline="30000" dirty="0"/>
              <a:t>3</a:t>
            </a:r>
            <a:r>
              <a:rPr lang="en-US" sz="2400" dirty="0"/>
              <a:t>. </a:t>
            </a:r>
          </a:p>
        </p:txBody>
      </p:sp>
    </p:spTree>
    <p:extLst>
      <p:ext uri="{BB962C8B-B14F-4D97-AF65-F5344CB8AC3E}">
        <p14:creationId xmlns:p14="http://schemas.microsoft.com/office/powerpoint/2010/main" val="3831346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29912" y="2685490"/>
            <a:ext cx="7668852" cy="461665"/>
          </a:xfrm>
          <a:prstGeom prst="rect">
            <a:avLst/>
          </a:prstGeom>
          <a:noFill/>
        </p:spPr>
        <p:txBody>
          <a:bodyPr wrap="square" rtlCol="0">
            <a:spAutoFit/>
          </a:bodyPr>
          <a:lstStyle/>
          <a:p>
            <a:pPr lvl="1"/>
            <a:r>
              <a:rPr lang="en-US" sz="2400" dirty="0">
                <a:solidFill>
                  <a:srgbClr val="FF0000"/>
                </a:solidFill>
              </a:rPr>
              <a:t>Thrust</a:t>
            </a:r>
            <a:r>
              <a:rPr lang="en-US" sz="2400" baseline="-25000" dirty="0">
                <a:solidFill>
                  <a:srgbClr val="FF0000"/>
                </a:solidFill>
              </a:rPr>
              <a:t>Momentum</a:t>
            </a:r>
            <a:r>
              <a:rPr lang="en-US" sz="2400" dirty="0">
                <a:solidFill>
                  <a:srgbClr val="FF0000"/>
                </a:solidFill>
              </a:rPr>
              <a:t> =  Mass Flow Rate   x    Exhaust Velocity</a:t>
            </a:r>
          </a:p>
        </p:txBody>
      </p:sp>
      <p:sp>
        <p:nvSpPr>
          <p:cNvPr id="8" name="Slide Number Placeholder 7"/>
          <p:cNvSpPr>
            <a:spLocks noGrp="1"/>
          </p:cNvSpPr>
          <p:nvPr>
            <p:ph type="sldNum" sz="quarter" idx="12"/>
          </p:nvPr>
        </p:nvSpPr>
        <p:spPr/>
        <p:txBody>
          <a:bodyPr/>
          <a:lstStyle/>
          <a:p>
            <a:fld id="{88487227-8958-4E79-B61A-144BD44F8463}" type="slidenum">
              <a:rPr lang="en-US" smtClean="0"/>
              <a:pPr/>
              <a:t>14</a:t>
            </a:fld>
            <a:endParaRPr lang="en-US"/>
          </a:p>
        </p:txBody>
      </p:sp>
      <p:sp>
        <p:nvSpPr>
          <p:cNvPr id="9" name="TextBox 8"/>
          <p:cNvSpPr txBox="1"/>
          <p:nvPr/>
        </p:nvSpPr>
        <p:spPr>
          <a:xfrm>
            <a:off x="1193808" y="1278281"/>
            <a:ext cx="9541060" cy="830997"/>
          </a:xfrm>
          <a:prstGeom prst="rect">
            <a:avLst/>
          </a:prstGeom>
          <a:noFill/>
        </p:spPr>
        <p:txBody>
          <a:bodyPr wrap="square" rtlCol="0">
            <a:spAutoFit/>
          </a:bodyPr>
          <a:lstStyle/>
          <a:p>
            <a:r>
              <a:rPr lang="en-US" sz="2400" dirty="0"/>
              <a:t>Rocket motors produce thrust by expelling mass with a certain amount of velocity.  The equation that quantifies that thrust is as follows:</a:t>
            </a:r>
          </a:p>
        </p:txBody>
      </p:sp>
      <p:sp>
        <p:nvSpPr>
          <p:cNvPr id="7" name="TextBox 6">
            <a:extLst>
              <a:ext uri="{FF2B5EF4-FFF2-40B4-BE49-F238E27FC236}">
                <a16:creationId xmlns:a16="http://schemas.microsoft.com/office/drawing/2014/main" id="{A3565F95-E9E7-45FE-B6CA-61AD9772FEA6}"/>
              </a:ext>
            </a:extLst>
          </p:cNvPr>
          <p:cNvSpPr txBox="1"/>
          <p:nvPr/>
        </p:nvSpPr>
        <p:spPr>
          <a:xfrm>
            <a:off x="1193808" y="3917726"/>
            <a:ext cx="9541060" cy="1200329"/>
          </a:xfrm>
          <a:prstGeom prst="rect">
            <a:avLst/>
          </a:prstGeom>
          <a:noFill/>
        </p:spPr>
        <p:txBody>
          <a:bodyPr wrap="square" rtlCol="0">
            <a:spAutoFit/>
          </a:bodyPr>
          <a:lstStyle/>
          <a:p>
            <a:pPr algn="ctr"/>
            <a:r>
              <a:rPr lang="en-US" sz="2400" dirty="0"/>
              <a:t>It is not intuitively obvious that the product of mass flow rate and exhaust velocity will generate the units associated with thrust (Pounds or Newtons).  </a:t>
            </a:r>
            <a:r>
              <a:rPr lang="en-US" sz="2400" b="1" dirty="0"/>
              <a:t>Unit Analysis</a:t>
            </a:r>
            <a:r>
              <a:rPr lang="en-US" sz="2400" dirty="0"/>
              <a:t> can be used to make sure the units work out properly. </a:t>
            </a:r>
          </a:p>
        </p:txBody>
      </p:sp>
      <p:sp>
        <p:nvSpPr>
          <p:cNvPr id="10" name="Title 1">
            <a:extLst>
              <a:ext uri="{FF2B5EF4-FFF2-40B4-BE49-F238E27FC236}">
                <a16:creationId xmlns:a16="http://schemas.microsoft.com/office/drawing/2014/main" id="{4DC945B1-9523-4407-8F62-3DE7DF1D55A5}"/>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3569587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D6C08DE-67ED-499C-A862-7EF55B51BABA}"/>
              </a:ext>
            </a:extLst>
          </p:cNvPr>
          <p:cNvSpPr txBox="1"/>
          <p:nvPr/>
        </p:nvSpPr>
        <p:spPr>
          <a:xfrm>
            <a:off x="1088880" y="1019894"/>
            <a:ext cx="10044545" cy="830997"/>
          </a:xfrm>
          <a:prstGeom prst="rect">
            <a:avLst/>
          </a:prstGeom>
          <a:noFill/>
        </p:spPr>
        <p:txBody>
          <a:bodyPr wrap="square" rtlCol="0">
            <a:spAutoFit/>
          </a:bodyPr>
          <a:lstStyle/>
          <a:p>
            <a:r>
              <a:rPr lang="en-US" sz="2400" dirty="0"/>
              <a:t>Let’s first look at “</a:t>
            </a:r>
            <a:r>
              <a:rPr lang="en-US" sz="2400" dirty="0">
                <a:solidFill>
                  <a:srgbClr val="0070C0"/>
                </a:solidFill>
              </a:rPr>
              <a:t>mass</a:t>
            </a:r>
            <a:r>
              <a:rPr lang="en-US" sz="2400" dirty="0"/>
              <a:t>”, which is defined as the weight of an object divided by the acceleration due to gravity.</a:t>
            </a:r>
          </a:p>
        </p:txBody>
      </p:sp>
      <p:grpSp>
        <p:nvGrpSpPr>
          <p:cNvPr id="14" name="Group 13">
            <a:extLst>
              <a:ext uri="{FF2B5EF4-FFF2-40B4-BE49-F238E27FC236}">
                <a16:creationId xmlns:a16="http://schemas.microsoft.com/office/drawing/2014/main" id="{BC5ACB62-75A3-4687-8C73-5516A4F7085F}"/>
              </a:ext>
            </a:extLst>
          </p:cNvPr>
          <p:cNvGrpSpPr/>
          <p:nvPr/>
        </p:nvGrpSpPr>
        <p:grpSpPr>
          <a:xfrm>
            <a:off x="2967468" y="2225523"/>
            <a:ext cx="6087773" cy="1938992"/>
            <a:chOff x="2967468" y="2073118"/>
            <a:chExt cx="6087773" cy="1938992"/>
          </a:xfrm>
        </p:grpSpPr>
        <p:sp>
          <p:nvSpPr>
            <p:cNvPr id="6" name="TextBox 5">
              <a:extLst>
                <a:ext uri="{FF2B5EF4-FFF2-40B4-BE49-F238E27FC236}">
                  <a16:creationId xmlns:a16="http://schemas.microsoft.com/office/drawing/2014/main" id="{6B73BA09-F862-4B9F-B410-B791F43BDEAD}"/>
                </a:ext>
              </a:extLst>
            </p:cNvPr>
            <p:cNvSpPr txBox="1"/>
            <p:nvPr/>
          </p:nvSpPr>
          <p:spPr>
            <a:xfrm>
              <a:off x="7212588" y="2073118"/>
              <a:ext cx="1842653" cy="1938992"/>
            </a:xfrm>
            <a:prstGeom prst="rect">
              <a:avLst/>
            </a:prstGeom>
            <a:noFill/>
          </p:spPr>
          <p:txBody>
            <a:bodyPr wrap="square" rtlCol="0">
              <a:spAutoFit/>
            </a:bodyPr>
            <a:lstStyle/>
            <a:p>
              <a:r>
                <a:rPr lang="en-US" sz="2400" dirty="0"/>
                <a:t>         </a:t>
              </a:r>
              <a:r>
                <a:rPr lang="en-US" sz="2400" dirty="0" err="1">
                  <a:solidFill>
                    <a:srgbClr val="00B050"/>
                  </a:solidFill>
                </a:rPr>
                <a:t>Lb</a:t>
              </a:r>
              <a:endParaRPr lang="en-US" sz="2400" dirty="0">
                <a:solidFill>
                  <a:srgbClr val="00B050"/>
                </a:solidFill>
              </a:endParaRPr>
            </a:p>
            <a:p>
              <a:r>
                <a:rPr lang="en-US" sz="2400" dirty="0"/>
                <a:t> ---------------</a:t>
              </a:r>
            </a:p>
            <a:p>
              <a:r>
                <a:rPr lang="en-US" sz="2400" dirty="0"/>
                <a:t>         </a:t>
              </a:r>
              <a:r>
                <a:rPr lang="en-US" sz="2400" dirty="0">
                  <a:solidFill>
                    <a:srgbClr val="7030A0"/>
                  </a:solidFill>
                </a:rPr>
                <a:t>Ft</a:t>
              </a:r>
            </a:p>
            <a:p>
              <a:r>
                <a:rPr lang="en-US" sz="2400" dirty="0">
                  <a:solidFill>
                    <a:srgbClr val="7030A0"/>
                  </a:solidFill>
                </a:rPr>
                <a:t>        -----</a:t>
              </a:r>
            </a:p>
            <a:p>
              <a:r>
                <a:rPr lang="en-US" sz="2400" dirty="0">
                  <a:solidFill>
                    <a:srgbClr val="7030A0"/>
                  </a:solidFill>
                </a:rPr>
                <a:t>        Sec</a:t>
              </a:r>
              <a:r>
                <a:rPr lang="en-US" sz="2400" baseline="30000" dirty="0">
                  <a:solidFill>
                    <a:srgbClr val="7030A0"/>
                  </a:solidFill>
                </a:rPr>
                <a:t>2</a:t>
              </a:r>
              <a:r>
                <a:rPr lang="en-US" sz="2400" dirty="0">
                  <a:solidFill>
                    <a:srgbClr val="7030A0"/>
                  </a:solidFill>
                </a:rPr>
                <a:t> </a:t>
              </a:r>
            </a:p>
          </p:txBody>
        </p:sp>
        <p:sp>
          <p:nvSpPr>
            <p:cNvPr id="10" name="TextBox 9">
              <a:extLst>
                <a:ext uri="{FF2B5EF4-FFF2-40B4-BE49-F238E27FC236}">
                  <a16:creationId xmlns:a16="http://schemas.microsoft.com/office/drawing/2014/main" id="{D3FEA9AE-C4C2-4DC1-A395-925B4C8D11A1}"/>
                </a:ext>
              </a:extLst>
            </p:cNvPr>
            <p:cNvSpPr txBox="1"/>
            <p:nvPr/>
          </p:nvSpPr>
          <p:spPr>
            <a:xfrm>
              <a:off x="4655132" y="2357874"/>
              <a:ext cx="1842653" cy="1200329"/>
            </a:xfrm>
            <a:prstGeom prst="rect">
              <a:avLst/>
            </a:prstGeom>
            <a:noFill/>
          </p:spPr>
          <p:txBody>
            <a:bodyPr wrap="square" rtlCol="0">
              <a:spAutoFit/>
            </a:bodyPr>
            <a:lstStyle/>
            <a:p>
              <a:r>
                <a:rPr lang="en-US" sz="2400" dirty="0"/>
                <a:t>    </a:t>
              </a:r>
              <a:r>
                <a:rPr lang="en-US" sz="2400" dirty="0">
                  <a:solidFill>
                    <a:srgbClr val="00B050"/>
                  </a:solidFill>
                </a:rPr>
                <a:t>Weight</a:t>
              </a:r>
            </a:p>
            <a:p>
              <a:r>
                <a:rPr lang="en-US" sz="2400" dirty="0"/>
                <a:t> ---------------</a:t>
              </a:r>
            </a:p>
            <a:p>
              <a:r>
                <a:rPr lang="en-US" sz="2400" dirty="0"/>
                <a:t>      </a:t>
              </a:r>
              <a:r>
                <a:rPr lang="en-US" sz="2400" dirty="0">
                  <a:solidFill>
                    <a:srgbClr val="7030A0"/>
                  </a:solidFill>
                </a:rPr>
                <a:t>Accel </a:t>
              </a:r>
            </a:p>
          </p:txBody>
        </p:sp>
        <p:sp>
          <p:nvSpPr>
            <p:cNvPr id="11" name="TextBox 10">
              <a:extLst>
                <a:ext uri="{FF2B5EF4-FFF2-40B4-BE49-F238E27FC236}">
                  <a16:creationId xmlns:a16="http://schemas.microsoft.com/office/drawing/2014/main" id="{67E9DE46-092E-4038-8F72-340901B9D8E3}"/>
                </a:ext>
              </a:extLst>
            </p:cNvPr>
            <p:cNvSpPr txBox="1"/>
            <p:nvPr/>
          </p:nvSpPr>
          <p:spPr>
            <a:xfrm>
              <a:off x="2967468" y="2727204"/>
              <a:ext cx="1532676" cy="461665"/>
            </a:xfrm>
            <a:prstGeom prst="rect">
              <a:avLst/>
            </a:prstGeom>
            <a:noFill/>
          </p:spPr>
          <p:txBody>
            <a:bodyPr wrap="square" rtlCol="0">
              <a:spAutoFit/>
            </a:bodyPr>
            <a:lstStyle/>
            <a:p>
              <a:r>
                <a:rPr lang="en-US" sz="2400" dirty="0">
                  <a:solidFill>
                    <a:srgbClr val="0070C0"/>
                  </a:solidFill>
                </a:rPr>
                <a:t>Mass </a:t>
              </a:r>
              <a:r>
                <a:rPr lang="en-US" sz="2400" dirty="0"/>
                <a:t>     =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91262" y="2727205"/>
              <a:ext cx="766338" cy="461665"/>
            </a:xfrm>
            <a:prstGeom prst="rect">
              <a:avLst/>
            </a:prstGeom>
            <a:noFill/>
          </p:spPr>
          <p:txBody>
            <a:bodyPr wrap="square" rtlCol="0">
              <a:spAutoFit/>
            </a:bodyPr>
            <a:lstStyle/>
            <a:p>
              <a:r>
                <a:rPr lang="en-US" sz="2400" dirty="0"/>
                <a:t>    =  </a:t>
              </a:r>
            </a:p>
          </p:txBody>
        </p:sp>
      </p:grpSp>
      <p:sp>
        <p:nvSpPr>
          <p:cNvPr id="13" name="TextBox 12">
            <a:extLst>
              <a:ext uri="{FF2B5EF4-FFF2-40B4-BE49-F238E27FC236}">
                <a16:creationId xmlns:a16="http://schemas.microsoft.com/office/drawing/2014/main" id="{1AB9E3A3-ECC7-4F2F-A6AF-0760BFE2E0E3}"/>
              </a:ext>
            </a:extLst>
          </p:cNvPr>
          <p:cNvSpPr txBox="1"/>
          <p:nvPr/>
        </p:nvSpPr>
        <p:spPr>
          <a:xfrm>
            <a:off x="1088880" y="4606976"/>
            <a:ext cx="9684327" cy="1200329"/>
          </a:xfrm>
          <a:prstGeom prst="rect">
            <a:avLst/>
          </a:prstGeom>
          <a:noFill/>
        </p:spPr>
        <p:txBody>
          <a:bodyPr wrap="square" rtlCol="0">
            <a:spAutoFit/>
          </a:bodyPr>
          <a:lstStyle/>
          <a:p>
            <a:r>
              <a:rPr lang="en-US" sz="2400" dirty="0"/>
              <a:t>Now, the “mass flow rate” is the amount of mass that passes some point (i.e. the throat of a rocket motor nozzle) every unit of time (sec).   So, we should just be able to divide the mass equation shown above by time (seconds).</a:t>
            </a:r>
          </a:p>
        </p:txBody>
      </p:sp>
      <p:sp>
        <p:nvSpPr>
          <p:cNvPr id="15" name="Slide Number Placeholder 14">
            <a:extLst>
              <a:ext uri="{FF2B5EF4-FFF2-40B4-BE49-F238E27FC236}">
                <a16:creationId xmlns:a16="http://schemas.microsoft.com/office/drawing/2014/main" id="{179CF496-E258-4AF3-8246-84CFBF114220}"/>
              </a:ext>
            </a:extLst>
          </p:cNvPr>
          <p:cNvSpPr>
            <a:spLocks noGrp="1"/>
          </p:cNvSpPr>
          <p:nvPr>
            <p:ph type="sldNum" sz="quarter" idx="12"/>
          </p:nvPr>
        </p:nvSpPr>
        <p:spPr/>
        <p:txBody>
          <a:bodyPr/>
          <a:lstStyle/>
          <a:p>
            <a:fld id="{BA979B0F-16A8-4B27-B506-307BD7628D4F}" type="slidenum">
              <a:rPr lang="en-US" smtClean="0"/>
              <a:t>15</a:t>
            </a:fld>
            <a:endParaRPr lang="en-US"/>
          </a:p>
        </p:txBody>
      </p:sp>
      <p:sp>
        <p:nvSpPr>
          <p:cNvPr id="17" name="Title 1">
            <a:extLst>
              <a:ext uri="{FF2B5EF4-FFF2-40B4-BE49-F238E27FC236}">
                <a16:creationId xmlns:a16="http://schemas.microsoft.com/office/drawing/2014/main" id="{205F665B-4C90-4EC7-A4DA-D5D39EB3F321}"/>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4185123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AB9E3A3-ECC7-4F2F-A6AF-0760BFE2E0E3}"/>
              </a:ext>
            </a:extLst>
          </p:cNvPr>
          <p:cNvSpPr txBox="1"/>
          <p:nvPr/>
        </p:nvSpPr>
        <p:spPr>
          <a:xfrm>
            <a:off x="1191491" y="4471064"/>
            <a:ext cx="9809018" cy="1200329"/>
          </a:xfrm>
          <a:prstGeom prst="rect">
            <a:avLst/>
          </a:prstGeom>
          <a:noFill/>
        </p:spPr>
        <p:txBody>
          <a:bodyPr wrap="square" rtlCol="0">
            <a:spAutoFit/>
          </a:bodyPr>
          <a:lstStyle/>
          <a:p>
            <a:r>
              <a:rPr lang="en-US" sz="2400" dirty="0"/>
              <a:t>The first thing that needs to be done is to use some algebra to simplify the mass units.  This is done by inverting the denominator (ft/sec</a:t>
            </a:r>
            <a:r>
              <a:rPr lang="en-US" sz="2400" baseline="30000" dirty="0"/>
              <a:t>2</a:t>
            </a:r>
            <a:r>
              <a:rPr lang="en-US" sz="2400" dirty="0"/>
              <a:t>) and then moving it up into the numerator. </a:t>
            </a:r>
          </a:p>
        </p:txBody>
      </p:sp>
      <p:grpSp>
        <p:nvGrpSpPr>
          <p:cNvPr id="4" name="Group 3">
            <a:extLst>
              <a:ext uri="{FF2B5EF4-FFF2-40B4-BE49-F238E27FC236}">
                <a16:creationId xmlns:a16="http://schemas.microsoft.com/office/drawing/2014/main" id="{4004E6AC-9B5D-4C32-B6C4-C0C6CD49120A}"/>
              </a:ext>
            </a:extLst>
          </p:cNvPr>
          <p:cNvGrpSpPr/>
          <p:nvPr/>
        </p:nvGrpSpPr>
        <p:grpSpPr>
          <a:xfrm>
            <a:off x="1884218" y="1040285"/>
            <a:ext cx="7863503" cy="2745825"/>
            <a:chOff x="1343891" y="1111313"/>
            <a:chExt cx="7863503" cy="2745825"/>
          </a:xfrm>
        </p:grpSpPr>
        <p:grpSp>
          <p:nvGrpSpPr>
            <p:cNvPr id="2" name="Group 1">
              <a:extLst>
                <a:ext uri="{FF2B5EF4-FFF2-40B4-BE49-F238E27FC236}">
                  <a16:creationId xmlns:a16="http://schemas.microsoft.com/office/drawing/2014/main" id="{F3742BF1-C6E2-450B-94FF-34A0D9A5F4A9}"/>
                </a:ext>
              </a:extLst>
            </p:cNvPr>
            <p:cNvGrpSpPr/>
            <p:nvPr/>
          </p:nvGrpSpPr>
          <p:grpSpPr>
            <a:xfrm>
              <a:off x="1343891" y="1179482"/>
              <a:ext cx="7588177" cy="2677656"/>
              <a:chOff x="1688737" y="1650027"/>
              <a:chExt cx="7588177" cy="2677656"/>
            </a:xfrm>
          </p:grpSpPr>
          <p:sp>
            <p:nvSpPr>
              <p:cNvPr id="6" name="TextBox 5">
                <a:extLst>
                  <a:ext uri="{FF2B5EF4-FFF2-40B4-BE49-F238E27FC236}">
                    <a16:creationId xmlns:a16="http://schemas.microsoft.com/office/drawing/2014/main" id="{6B73BA09-F862-4B9F-B410-B791F43BDEAD}"/>
                  </a:ext>
                </a:extLst>
              </p:cNvPr>
              <p:cNvSpPr txBox="1"/>
              <p:nvPr/>
            </p:nvSpPr>
            <p:spPr>
              <a:xfrm>
                <a:off x="7434261" y="1650027"/>
                <a:ext cx="1842653" cy="2677656"/>
              </a:xfrm>
              <a:prstGeom prst="rect">
                <a:avLst/>
              </a:prstGeom>
              <a:noFill/>
            </p:spPr>
            <p:txBody>
              <a:bodyPr wrap="square" rtlCol="0">
                <a:spAutoFit/>
              </a:bodyPr>
              <a:lstStyle/>
              <a:p>
                <a:r>
                  <a:rPr lang="en-US" sz="2400" dirty="0"/>
                  <a:t>          </a:t>
                </a:r>
                <a:r>
                  <a:rPr lang="en-US" sz="2400" dirty="0" err="1">
                    <a:solidFill>
                      <a:srgbClr val="0070C0"/>
                    </a:solidFill>
                  </a:rPr>
                  <a:t>Lb</a:t>
                </a:r>
                <a:endParaRPr lang="en-US" sz="2400" dirty="0">
                  <a:solidFill>
                    <a:srgbClr val="0070C0"/>
                  </a:solidFill>
                </a:endParaRPr>
              </a:p>
              <a:p>
                <a:r>
                  <a:rPr lang="en-US" sz="2400" dirty="0">
                    <a:solidFill>
                      <a:srgbClr val="0070C0"/>
                    </a:solidFill>
                  </a:rPr>
                  <a:t>  ---------------</a:t>
                </a:r>
              </a:p>
              <a:p>
                <a:r>
                  <a:rPr lang="en-US" sz="2400" dirty="0">
                    <a:solidFill>
                      <a:srgbClr val="0070C0"/>
                    </a:solidFill>
                  </a:rPr>
                  <a:t>          Ft</a:t>
                </a:r>
              </a:p>
              <a:p>
                <a:r>
                  <a:rPr lang="en-US" sz="2400" dirty="0">
                    <a:solidFill>
                      <a:srgbClr val="0070C0"/>
                    </a:solidFill>
                  </a:rPr>
                  <a:t>        -----</a:t>
                </a:r>
              </a:p>
              <a:p>
                <a:r>
                  <a:rPr lang="en-US" sz="2400" dirty="0">
                    <a:solidFill>
                      <a:srgbClr val="0070C0"/>
                    </a:solidFill>
                  </a:rPr>
                  <a:t>        Sec</a:t>
                </a:r>
                <a:r>
                  <a:rPr lang="en-US" sz="2400" baseline="30000" dirty="0">
                    <a:solidFill>
                      <a:srgbClr val="0070C0"/>
                    </a:solidFill>
                  </a:rPr>
                  <a:t>2</a:t>
                </a:r>
                <a:r>
                  <a:rPr lang="en-US" sz="2400" dirty="0">
                    <a:solidFill>
                      <a:srgbClr val="0070C0"/>
                    </a:solidFill>
                  </a:rPr>
                  <a:t> </a:t>
                </a:r>
              </a:p>
              <a:p>
                <a:r>
                  <a:rPr lang="en-US" sz="2400" dirty="0"/>
                  <a:t>  ---------------</a:t>
                </a:r>
              </a:p>
              <a:p>
                <a:r>
                  <a:rPr lang="en-US" sz="2400" dirty="0"/>
                  <a:t>        </a:t>
                </a:r>
                <a:r>
                  <a:rPr lang="en-US" sz="2400" dirty="0">
                    <a:solidFill>
                      <a:srgbClr val="FF0000"/>
                    </a:solidFill>
                  </a:rPr>
                  <a:t>Sec</a:t>
                </a:r>
              </a:p>
            </p:txBody>
          </p:sp>
          <p:sp>
            <p:nvSpPr>
              <p:cNvPr id="10" name="TextBox 9">
                <a:extLst>
                  <a:ext uri="{FF2B5EF4-FFF2-40B4-BE49-F238E27FC236}">
                    <a16:creationId xmlns:a16="http://schemas.microsoft.com/office/drawing/2014/main" id="{D3FEA9AE-C4C2-4DC1-A395-925B4C8D11A1}"/>
                  </a:ext>
                </a:extLst>
              </p:cNvPr>
              <p:cNvSpPr txBox="1"/>
              <p:nvPr/>
            </p:nvSpPr>
            <p:spPr>
              <a:xfrm>
                <a:off x="4655132" y="2357874"/>
                <a:ext cx="1842653" cy="1200329"/>
              </a:xfrm>
              <a:prstGeom prst="rect">
                <a:avLst/>
              </a:prstGeom>
              <a:noFill/>
            </p:spPr>
            <p:txBody>
              <a:bodyPr wrap="square" rtlCol="0">
                <a:spAutoFit/>
              </a:bodyPr>
              <a:lstStyle/>
              <a:p>
                <a:r>
                  <a:rPr lang="en-US" sz="2400" dirty="0"/>
                  <a:t>      </a:t>
                </a:r>
                <a:r>
                  <a:rPr lang="en-US" sz="2400" dirty="0">
                    <a:solidFill>
                      <a:srgbClr val="0070C0"/>
                    </a:solidFill>
                  </a:rPr>
                  <a:t>Mass</a:t>
                </a:r>
              </a:p>
              <a:p>
                <a:r>
                  <a:rPr lang="en-US" sz="2400" dirty="0"/>
                  <a:t> ---------------</a:t>
                </a:r>
              </a:p>
              <a:p>
                <a:r>
                  <a:rPr lang="en-US" sz="2400" dirty="0"/>
                  <a:t>      </a:t>
                </a:r>
                <a:r>
                  <a:rPr lang="en-US" sz="2400" dirty="0">
                    <a:solidFill>
                      <a:srgbClr val="FF0000"/>
                    </a:solidFill>
                  </a:rPr>
                  <a:t>Time </a:t>
                </a:r>
              </a:p>
            </p:txBody>
          </p:sp>
          <p:sp>
            <p:nvSpPr>
              <p:cNvPr id="11" name="TextBox 10">
                <a:extLst>
                  <a:ext uri="{FF2B5EF4-FFF2-40B4-BE49-F238E27FC236}">
                    <a16:creationId xmlns:a16="http://schemas.microsoft.com/office/drawing/2014/main" id="{67E9DE46-092E-4038-8F72-340901B9D8E3}"/>
                  </a:ext>
                </a:extLst>
              </p:cNvPr>
              <p:cNvSpPr txBox="1"/>
              <p:nvPr/>
            </p:nvSpPr>
            <p:spPr>
              <a:xfrm>
                <a:off x="1688737" y="2727204"/>
                <a:ext cx="2811407" cy="461665"/>
              </a:xfrm>
              <a:prstGeom prst="rect">
                <a:avLst/>
              </a:prstGeom>
              <a:noFill/>
            </p:spPr>
            <p:txBody>
              <a:bodyPr wrap="square" rtlCol="0">
                <a:spAutoFit/>
              </a:bodyPr>
              <a:lstStyle/>
              <a:p>
                <a:r>
                  <a:rPr lang="en-US" sz="2400" dirty="0"/>
                  <a:t>Mass Flow Rate      =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91262" y="2727205"/>
                <a:ext cx="766338" cy="461665"/>
              </a:xfrm>
              <a:prstGeom prst="rect">
                <a:avLst/>
              </a:prstGeom>
              <a:noFill/>
            </p:spPr>
            <p:txBody>
              <a:bodyPr wrap="square" rtlCol="0">
                <a:spAutoFit/>
              </a:bodyPr>
              <a:lstStyle/>
              <a:p>
                <a:r>
                  <a:rPr lang="en-US" sz="2400" dirty="0"/>
                  <a:t>    =  </a:t>
                </a:r>
              </a:p>
            </p:txBody>
          </p:sp>
        </p:grpSp>
        <p:sp>
          <p:nvSpPr>
            <p:cNvPr id="14" name="Left Bracket 13">
              <a:extLst>
                <a:ext uri="{FF2B5EF4-FFF2-40B4-BE49-F238E27FC236}">
                  <a16:creationId xmlns:a16="http://schemas.microsoft.com/office/drawing/2014/main" id="{23C5152A-98B7-4158-A8FF-C59F5920EBAF}"/>
                </a:ext>
              </a:extLst>
            </p:cNvPr>
            <p:cNvSpPr/>
            <p:nvPr/>
          </p:nvSpPr>
          <p:spPr>
            <a:xfrm>
              <a:off x="7089415" y="1278163"/>
              <a:ext cx="405894" cy="1809495"/>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ket 14">
              <a:extLst>
                <a:ext uri="{FF2B5EF4-FFF2-40B4-BE49-F238E27FC236}">
                  <a16:creationId xmlns:a16="http://schemas.microsoft.com/office/drawing/2014/main" id="{B22A8DA8-CAEB-4FA0-AE61-B2CDA2EF3BEE}"/>
                </a:ext>
              </a:extLst>
            </p:cNvPr>
            <p:cNvSpPr/>
            <p:nvPr/>
          </p:nvSpPr>
          <p:spPr>
            <a:xfrm>
              <a:off x="8502574" y="1278164"/>
              <a:ext cx="405894" cy="1809494"/>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sp>
          <p:nvSpPr>
            <p:cNvPr id="16" name="Left Bracket 15">
              <a:extLst>
                <a:ext uri="{FF2B5EF4-FFF2-40B4-BE49-F238E27FC236}">
                  <a16:creationId xmlns:a16="http://schemas.microsoft.com/office/drawing/2014/main" id="{0CDC861B-4F98-49D3-B2B6-093D16AD59E9}"/>
                </a:ext>
              </a:extLst>
            </p:cNvPr>
            <p:cNvSpPr/>
            <p:nvPr/>
          </p:nvSpPr>
          <p:spPr>
            <a:xfrm rot="10800000">
              <a:off x="8585704" y="1111313"/>
              <a:ext cx="621690" cy="2745824"/>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Left Bracket 16">
              <a:extLst>
                <a:ext uri="{FF2B5EF4-FFF2-40B4-BE49-F238E27FC236}">
                  <a16:creationId xmlns:a16="http://schemas.microsoft.com/office/drawing/2014/main" id="{45E824AE-179F-4E69-93DA-076AEF29AA3E}"/>
                </a:ext>
              </a:extLst>
            </p:cNvPr>
            <p:cNvSpPr/>
            <p:nvPr/>
          </p:nvSpPr>
          <p:spPr>
            <a:xfrm>
              <a:off x="6778570" y="1111313"/>
              <a:ext cx="621690" cy="2745824"/>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 name="Slide Number Placeholder 2">
            <a:extLst>
              <a:ext uri="{FF2B5EF4-FFF2-40B4-BE49-F238E27FC236}">
                <a16:creationId xmlns:a16="http://schemas.microsoft.com/office/drawing/2014/main" id="{5A0D3190-CD30-467E-96ED-C216E972AC22}"/>
              </a:ext>
            </a:extLst>
          </p:cNvPr>
          <p:cNvSpPr>
            <a:spLocks noGrp="1"/>
          </p:cNvSpPr>
          <p:nvPr>
            <p:ph type="sldNum" sz="quarter" idx="12"/>
          </p:nvPr>
        </p:nvSpPr>
        <p:spPr/>
        <p:txBody>
          <a:bodyPr/>
          <a:lstStyle/>
          <a:p>
            <a:fld id="{BA979B0F-16A8-4B27-B506-307BD7628D4F}" type="slidenum">
              <a:rPr lang="en-US" smtClean="0"/>
              <a:t>16</a:t>
            </a:fld>
            <a:endParaRPr lang="en-US"/>
          </a:p>
        </p:txBody>
      </p:sp>
      <p:sp>
        <p:nvSpPr>
          <p:cNvPr id="19" name="Title 1">
            <a:extLst>
              <a:ext uri="{FF2B5EF4-FFF2-40B4-BE49-F238E27FC236}">
                <a16:creationId xmlns:a16="http://schemas.microsoft.com/office/drawing/2014/main" id="{9086B4B0-5143-4558-B0FE-AFFC7B1CD3A9}"/>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547943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AB9E3A3-ECC7-4F2F-A6AF-0760BFE2E0E3}"/>
              </a:ext>
            </a:extLst>
          </p:cNvPr>
          <p:cNvSpPr txBox="1"/>
          <p:nvPr/>
        </p:nvSpPr>
        <p:spPr>
          <a:xfrm>
            <a:off x="1025236" y="4323327"/>
            <a:ext cx="10141527" cy="461665"/>
          </a:xfrm>
          <a:prstGeom prst="rect">
            <a:avLst/>
          </a:prstGeom>
          <a:noFill/>
        </p:spPr>
        <p:txBody>
          <a:bodyPr wrap="square" rtlCol="0">
            <a:spAutoFit/>
          </a:bodyPr>
          <a:lstStyle/>
          <a:p>
            <a:pPr algn="ctr"/>
            <a:r>
              <a:rPr lang="en-US" sz="2400" dirty="0"/>
              <a:t>We also drop the outside parentheses since they no longer add any clarification. </a:t>
            </a:r>
          </a:p>
        </p:txBody>
      </p:sp>
      <p:grpSp>
        <p:nvGrpSpPr>
          <p:cNvPr id="4" name="Group 3">
            <a:extLst>
              <a:ext uri="{FF2B5EF4-FFF2-40B4-BE49-F238E27FC236}">
                <a16:creationId xmlns:a16="http://schemas.microsoft.com/office/drawing/2014/main" id="{4004E6AC-9B5D-4C32-B6C4-C0C6CD49120A}"/>
              </a:ext>
            </a:extLst>
          </p:cNvPr>
          <p:cNvGrpSpPr/>
          <p:nvPr/>
        </p:nvGrpSpPr>
        <p:grpSpPr>
          <a:xfrm>
            <a:off x="1884218" y="1040285"/>
            <a:ext cx="8779666" cy="2745824"/>
            <a:chOff x="1343891" y="1111313"/>
            <a:chExt cx="8779666" cy="2745824"/>
          </a:xfrm>
        </p:grpSpPr>
        <p:grpSp>
          <p:nvGrpSpPr>
            <p:cNvPr id="2" name="Group 1">
              <a:extLst>
                <a:ext uri="{FF2B5EF4-FFF2-40B4-BE49-F238E27FC236}">
                  <a16:creationId xmlns:a16="http://schemas.microsoft.com/office/drawing/2014/main" id="{F3742BF1-C6E2-450B-94FF-34A0D9A5F4A9}"/>
                </a:ext>
              </a:extLst>
            </p:cNvPr>
            <p:cNvGrpSpPr/>
            <p:nvPr/>
          </p:nvGrpSpPr>
          <p:grpSpPr>
            <a:xfrm>
              <a:off x="1343891" y="1179482"/>
              <a:ext cx="8779666" cy="1938992"/>
              <a:chOff x="1688737" y="1650027"/>
              <a:chExt cx="8779666" cy="1938992"/>
            </a:xfrm>
          </p:grpSpPr>
          <p:sp>
            <p:nvSpPr>
              <p:cNvPr id="6" name="TextBox 5">
                <a:extLst>
                  <a:ext uri="{FF2B5EF4-FFF2-40B4-BE49-F238E27FC236}">
                    <a16:creationId xmlns:a16="http://schemas.microsoft.com/office/drawing/2014/main" id="{6B73BA09-F862-4B9F-B410-B791F43BDEAD}"/>
                  </a:ext>
                </a:extLst>
              </p:cNvPr>
              <p:cNvSpPr txBox="1"/>
              <p:nvPr/>
            </p:nvSpPr>
            <p:spPr>
              <a:xfrm>
                <a:off x="7434261" y="1650027"/>
                <a:ext cx="3034142" cy="1938992"/>
              </a:xfrm>
              <a:prstGeom prst="rect">
                <a:avLst/>
              </a:prstGeom>
              <a:noFill/>
            </p:spPr>
            <p:txBody>
              <a:bodyPr wrap="square" rtlCol="0">
                <a:spAutoFit/>
              </a:bodyPr>
              <a:lstStyle/>
              <a:p>
                <a:r>
                  <a:rPr lang="en-US" sz="2400" dirty="0"/>
                  <a:t>      </a:t>
                </a:r>
                <a:r>
                  <a:rPr lang="en-US" sz="2400" dirty="0" err="1">
                    <a:solidFill>
                      <a:srgbClr val="0070C0"/>
                    </a:solidFill>
                  </a:rPr>
                  <a:t>Lb</a:t>
                </a:r>
                <a:r>
                  <a:rPr lang="en-US" sz="2400" dirty="0">
                    <a:solidFill>
                      <a:srgbClr val="0070C0"/>
                    </a:solidFill>
                  </a:rPr>
                  <a:t>          Sec</a:t>
                </a:r>
                <a:r>
                  <a:rPr lang="en-US" sz="2400" baseline="30000" dirty="0">
                    <a:solidFill>
                      <a:srgbClr val="0070C0"/>
                    </a:solidFill>
                  </a:rPr>
                  <a:t>2</a:t>
                </a:r>
              </a:p>
              <a:p>
                <a:r>
                  <a:rPr lang="en-US" sz="2400" dirty="0">
                    <a:solidFill>
                      <a:srgbClr val="0070C0"/>
                    </a:solidFill>
                  </a:rPr>
                  <a:t>  ---------   ---------</a:t>
                </a:r>
              </a:p>
              <a:p>
                <a:r>
                  <a:rPr lang="en-US" sz="2400" dirty="0">
                    <a:solidFill>
                      <a:srgbClr val="0070C0"/>
                    </a:solidFill>
                  </a:rPr>
                  <a:t>        1            Ft</a:t>
                </a:r>
              </a:p>
              <a:p>
                <a:r>
                  <a:rPr lang="en-US" sz="2400" dirty="0"/>
                  <a:t>----------------------</a:t>
                </a:r>
              </a:p>
              <a:p>
                <a:r>
                  <a:rPr lang="en-US" sz="2400" dirty="0"/>
                  <a:t>            </a:t>
                </a:r>
                <a:r>
                  <a:rPr lang="en-US" sz="2400" dirty="0">
                    <a:solidFill>
                      <a:srgbClr val="FF0000"/>
                    </a:solidFill>
                  </a:rPr>
                  <a:t>Sec</a:t>
                </a:r>
              </a:p>
            </p:txBody>
          </p:sp>
          <p:sp>
            <p:nvSpPr>
              <p:cNvPr id="10" name="TextBox 9">
                <a:extLst>
                  <a:ext uri="{FF2B5EF4-FFF2-40B4-BE49-F238E27FC236}">
                    <a16:creationId xmlns:a16="http://schemas.microsoft.com/office/drawing/2014/main" id="{D3FEA9AE-C4C2-4DC1-A395-925B4C8D11A1}"/>
                  </a:ext>
                </a:extLst>
              </p:cNvPr>
              <p:cNvSpPr txBox="1"/>
              <p:nvPr/>
            </p:nvSpPr>
            <p:spPr>
              <a:xfrm>
                <a:off x="4655132" y="2357874"/>
                <a:ext cx="1842653" cy="1200329"/>
              </a:xfrm>
              <a:prstGeom prst="rect">
                <a:avLst/>
              </a:prstGeom>
              <a:noFill/>
            </p:spPr>
            <p:txBody>
              <a:bodyPr wrap="square" rtlCol="0">
                <a:spAutoFit/>
              </a:bodyPr>
              <a:lstStyle/>
              <a:p>
                <a:r>
                  <a:rPr lang="en-US" sz="2400" dirty="0"/>
                  <a:t>      </a:t>
                </a:r>
                <a:r>
                  <a:rPr lang="en-US" sz="2400" dirty="0">
                    <a:solidFill>
                      <a:srgbClr val="0070C0"/>
                    </a:solidFill>
                  </a:rPr>
                  <a:t>Mass</a:t>
                </a:r>
              </a:p>
              <a:p>
                <a:r>
                  <a:rPr lang="en-US" sz="2400" dirty="0"/>
                  <a:t> ---------------</a:t>
                </a:r>
              </a:p>
              <a:p>
                <a:r>
                  <a:rPr lang="en-US" sz="2400" dirty="0"/>
                  <a:t>      </a:t>
                </a:r>
                <a:r>
                  <a:rPr lang="en-US" sz="2400" dirty="0">
                    <a:solidFill>
                      <a:srgbClr val="FF0000"/>
                    </a:solidFill>
                  </a:rPr>
                  <a:t>Time </a:t>
                </a:r>
              </a:p>
            </p:txBody>
          </p:sp>
          <p:sp>
            <p:nvSpPr>
              <p:cNvPr id="11" name="TextBox 10">
                <a:extLst>
                  <a:ext uri="{FF2B5EF4-FFF2-40B4-BE49-F238E27FC236}">
                    <a16:creationId xmlns:a16="http://schemas.microsoft.com/office/drawing/2014/main" id="{67E9DE46-092E-4038-8F72-340901B9D8E3}"/>
                  </a:ext>
                </a:extLst>
              </p:cNvPr>
              <p:cNvSpPr txBox="1"/>
              <p:nvPr/>
            </p:nvSpPr>
            <p:spPr>
              <a:xfrm>
                <a:off x="1688737" y="2727204"/>
                <a:ext cx="2811407" cy="461665"/>
              </a:xfrm>
              <a:prstGeom prst="rect">
                <a:avLst/>
              </a:prstGeom>
              <a:noFill/>
            </p:spPr>
            <p:txBody>
              <a:bodyPr wrap="square" rtlCol="0">
                <a:spAutoFit/>
              </a:bodyPr>
              <a:lstStyle/>
              <a:p>
                <a:r>
                  <a:rPr lang="en-US" sz="2400" dirty="0"/>
                  <a:t>Mass Flow Rate      =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91262" y="2727205"/>
                <a:ext cx="766338" cy="461665"/>
              </a:xfrm>
              <a:prstGeom prst="rect">
                <a:avLst/>
              </a:prstGeom>
              <a:noFill/>
            </p:spPr>
            <p:txBody>
              <a:bodyPr wrap="square" rtlCol="0">
                <a:spAutoFit/>
              </a:bodyPr>
              <a:lstStyle/>
              <a:p>
                <a:r>
                  <a:rPr lang="en-US" sz="2400" dirty="0"/>
                  <a:t>    =  </a:t>
                </a:r>
              </a:p>
            </p:txBody>
          </p:sp>
        </p:grpSp>
        <p:sp>
          <p:nvSpPr>
            <p:cNvPr id="14" name="Left Bracket 13">
              <a:extLst>
                <a:ext uri="{FF2B5EF4-FFF2-40B4-BE49-F238E27FC236}">
                  <a16:creationId xmlns:a16="http://schemas.microsoft.com/office/drawing/2014/main" id="{23C5152A-98B7-4158-A8FF-C59F5920EBAF}"/>
                </a:ext>
              </a:extLst>
            </p:cNvPr>
            <p:cNvSpPr/>
            <p:nvPr/>
          </p:nvSpPr>
          <p:spPr>
            <a:xfrm>
              <a:off x="7089415" y="1208888"/>
              <a:ext cx="405894" cy="1809495"/>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ket 14">
              <a:extLst>
                <a:ext uri="{FF2B5EF4-FFF2-40B4-BE49-F238E27FC236}">
                  <a16:creationId xmlns:a16="http://schemas.microsoft.com/office/drawing/2014/main" id="{B22A8DA8-CAEB-4FA0-AE61-B2CDA2EF3BEE}"/>
                </a:ext>
              </a:extLst>
            </p:cNvPr>
            <p:cNvSpPr/>
            <p:nvPr/>
          </p:nvSpPr>
          <p:spPr>
            <a:xfrm>
              <a:off x="9001332" y="1195034"/>
              <a:ext cx="405894" cy="1809494"/>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sp>
          <p:nvSpPr>
            <p:cNvPr id="16" name="Left Bracket 15">
              <a:extLst>
                <a:ext uri="{FF2B5EF4-FFF2-40B4-BE49-F238E27FC236}">
                  <a16:creationId xmlns:a16="http://schemas.microsoft.com/office/drawing/2014/main" id="{0CDC861B-4F98-49D3-B2B6-093D16AD59E9}"/>
                </a:ext>
              </a:extLst>
            </p:cNvPr>
            <p:cNvSpPr/>
            <p:nvPr/>
          </p:nvSpPr>
          <p:spPr>
            <a:xfrm rot="10800000">
              <a:off x="9029052" y="1111313"/>
              <a:ext cx="621690" cy="2745824"/>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Left Bracket 16">
              <a:extLst>
                <a:ext uri="{FF2B5EF4-FFF2-40B4-BE49-F238E27FC236}">
                  <a16:creationId xmlns:a16="http://schemas.microsoft.com/office/drawing/2014/main" id="{45E824AE-179F-4E69-93DA-076AEF29AA3E}"/>
                </a:ext>
              </a:extLst>
            </p:cNvPr>
            <p:cNvSpPr/>
            <p:nvPr/>
          </p:nvSpPr>
          <p:spPr>
            <a:xfrm>
              <a:off x="6778570" y="1111313"/>
              <a:ext cx="621690" cy="2745824"/>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 name="Slide Number Placeholder 2">
            <a:extLst>
              <a:ext uri="{FF2B5EF4-FFF2-40B4-BE49-F238E27FC236}">
                <a16:creationId xmlns:a16="http://schemas.microsoft.com/office/drawing/2014/main" id="{5A0D3190-CD30-467E-96ED-C216E972AC22}"/>
              </a:ext>
            </a:extLst>
          </p:cNvPr>
          <p:cNvSpPr>
            <a:spLocks noGrp="1"/>
          </p:cNvSpPr>
          <p:nvPr>
            <p:ph type="sldNum" sz="quarter" idx="12"/>
          </p:nvPr>
        </p:nvSpPr>
        <p:spPr/>
        <p:txBody>
          <a:bodyPr/>
          <a:lstStyle/>
          <a:p>
            <a:fld id="{BA979B0F-16A8-4B27-B506-307BD7628D4F}" type="slidenum">
              <a:rPr lang="en-US" smtClean="0"/>
              <a:t>17</a:t>
            </a:fld>
            <a:endParaRPr lang="en-US"/>
          </a:p>
        </p:txBody>
      </p:sp>
      <p:sp>
        <p:nvSpPr>
          <p:cNvPr id="19" name="Title 1">
            <a:extLst>
              <a:ext uri="{FF2B5EF4-FFF2-40B4-BE49-F238E27FC236}">
                <a16:creationId xmlns:a16="http://schemas.microsoft.com/office/drawing/2014/main" id="{36E1D705-661F-442D-BA35-CC2A1BE97238}"/>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2331970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004E6AC-9B5D-4C32-B6C4-C0C6CD49120A}"/>
              </a:ext>
            </a:extLst>
          </p:cNvPr>
          <p:cNvGrpSpPr/>
          <p:nvPr/>
        </p:nvGrpSpPr>
        <p:grpSpPr>
          <a:xfrm>
            <a:off x="1884218" y="1108454"/>
            <a:ext cx="8779666" cy="2308324"/>
            <a:chOff x="1343891" y="1179482"/>
            <a:chExt cx="8779666" cy="2308324"/>
          </a:xfrm>
        </p:grpSpPr>
        <p:grpSp>
          <p:nvGrpSpPr>
            <p:cNvPr id="2" name="Group 1">
              <a:extLst>
                <a:ext uri="{FF2B5EF4-FFF2-40B4-BE49-F238E27FC236}">
                  <a16:creationId xmlns:a16="http://schemas.microsoft.com/office/drawing/2014/main" id="{F3742BF1-C6E2-450B-94FF-34A0D9A5F4A9}"/>
                </a:ext>
              </a:extLst>
            </p:cNvPr>
            <p:cNvGrpSpPr/>
            <p:nvPr/>
          </p:nvGrpSpPr>
          <p:grpSpPr>
            <a:xfrm>
              <a:off x="1343891" y="1179482"/>
              <a:ext cx="8779666" cy="2308324"/>
              <a:chOff x="1688737" y="1650027"/>
              <a:chExt cx="8779666" cy="2308324"/>
            </a:xfrm>
          </p:grpSpPr>
          <p:sp>
            <p:nvSpPr>
              <p:cNvPr id="6" name="TextBox 5">
                <a:extLst>
                  <a:ext uri="{FF2B5EF4-FFF2-40B4-BE49-F238E27FC236}">
                    <a16:creationId xmlns:a16="http://schemas.microsoft.com/office/drawing/2014/main" id="{6B73BA09-F862-4B9F-B410-B791F43BDEAD}"/>
                  </a:ext>
                </a:extLst>
              </p:cNvPr>
              <p:cNvSpPr txBox="1"/>
              <p:nvPr/>
            </p:nvSpPr>
            <p:spPr>
              <a:xfrm>
                <a:off x="7434261" y="1650027"/>
                <a:ext cx="3034142" cy="2308324"/>
              </a:xfrm>
              <a:prstGeom prst="rect">
                <a:avLst/>
              </a:prstGeom>
              <a:noFill/>
            </p:spPr>
            <p:txBody>
              <a:bodyPr wrap="square" rtlCol="0">
                <a:spAutoFit/>
              </a:bodyPr>
              <a:lstStyle/>
              <a:p>
                <a:r>
                  <a:rPr lang="en-US" sz="2400" dirty="0"/>
                  <a:t>  </a:t>
                </a:r>
              </a:p>
              <a:p>
                <a:r>
                  <a:rPr lang="en-US" sz="2400" dirty="0"/>
                  <a:t>       </a:t>
                </a:r>
                <a:r>
                  <a:rPr lang="en-US" sz="2400" dirty="0" err="1">
                    <a:solidFill>
                      <a:srgbClr val="0070C0"/>
                    </a:solidFill>
                  </a:rPr>
                  <a:t>Lb</a:t>
                </a:r>
                <a:r>
                  <a:rPr lang="en-US" sz="2400" dirty="0">
                    <a:solidFill>
                      <a:srgbClr val="0070C0"/>
                    </a:solidFill>
                  </a:rPr>
                  <a:t>         Sec</a:t>
                </a:r>
                <a:r>
                  <a:rPr lang="en-US" sz="2400" baseline="30000" dirty="0">
                    <a:solidFill>
                      <a:srgbClr val="0070C0"/>
                    </a:solidFill>
                  </a:rPr>
                  <a:t>2</a:t>
                </a:r>
              </a:p>
              <a:p>
                <a:r>
                  <a:rPr lang="en-US" sz="2400" dirty="0">
                    <a:solidFill>
                      <a:srgbClr val="0070C0"/>
                    </a:solidFill>
                  </a:rPr>
                  <a:t>  ---------   ---------</a:t>
                </a:r>
              </a:p>
              <a:p>
                <a:r>
                  <a:rPr lang="en-US" sz="2400" dirty="0">
                    <a:solidFill>
                      <a:srgbClr val="0070C0"/>
                    </a:solidFill>
                  </a:rPr>
                  <a:t>        1            Ft</a:t>
                </a:r>
              </a:p>
              <a:p>
                <a:r>
                  <a:rPr lang="en-US" sz="2400" dirty="0"/>
                  <a:t>----------------------</a:t>
                </a:r>
              </a:p>
              <a:p>
                <a:r>
                  <a:rPr lang="en-US" sz="2400" dirty="0"/>
                  <a:t>            </a:t>
                </a:r>
                <a:r>
                  <a:rPr lang="en-US" sz="2400" dirty="0">
                    <a:solidFill>
                      <a:srgbClr val="FF0000"/>
                    </a:solidFill>
                  </a:rPr>
                  <a:t>Sec</a:t>
                </a:r>
              </a:p>
            </p:txBody>
          </p:sp>
          <p:sp>
            <p:nvSpPr>
              <p:cNvPr id="10" name="TextBox 9">
                <a:extLst>
                  <a:ext uri="{FF2B5EF4-FFF2-40B4-BE49-F238E27FC236}">
                    <a16:creationId xmlns:a16="http://schemas.microsoft.com/office/drawing/2014/main" id="{D3FEA9AE-C4C2-4DC1-A395-925B4C8D11A1}"/>
                  </a:ext>
                </a:extLst>
              </p:cNvPr>
              <p:cNvSpPr txBox="1"/>
              <p:nvPr/>
            </p:nvSpPr>
            <p:spPr>
              <a:xfrm>
                <a:off x="4655132" y="2357874"/>
                <a:ext cx="1842653" cy="1200329"/>
              </a:xfrm>
              <a:prstGeom prst="rect">
                <a:avLst/>
              </a:prstGeom>
              <a:noFill/>
            </p:spPr>
            <p:txBody>
              <a:bodyPr wrap="square" rtlCol="0">
                <a:spAutoFit/>
              </a:bodyPr>
              <a:lstStyle/>
              <a:p>
                <a:r>
                  <a:rPr lang="en-US" sz="2400" dirty="0"/>
                  <a:t>      </a:t>
                </a:r>
                <a:r>
                  <a:rPr lang="en-US" sz="2400" dirty="0">
                    <a:solidFill>
                      <a:srgbClr val="0070C0"/>
                    </a:solidFill>
                  </a:rPr>
                  <a:t>Mass</a:t>
                </a:r>
              </a:p>
              <a:p>
                <a:r>
                  <a:rPr lang="en-US" sz="2400" dirty="0"/>
                  <a:t> ---------------</a:t>
                </a:r>
              </a:p>
              <a:p>
                <a:r>
                  <a:rPr lang="en-US" sz="2400" dirty="0"/>
                  <a:t>      </a:t>
                </a:r>
                <a:r>
                  <a:rPr lang="en-US" sz="2400" dirty="0">
                    <a:solidFill>
                      <a:srgbClr val="FF0000"/>
                    </a:solidFill>
                  </a:rPr>
                  <a:t>Time </a:t>
                </a:r>
              </a:p>
            </p:txBody>
          </p:sp>
          <p:sp>
            <p:nvSpPr>
              <p:cNvPr id="11" name="TextBox 10">
                <a:extLst>
                  <a:ext uri="{FF2B5EF4-FFF2-40B4-BE49-F238E27FC236}">
                    <a16:creationId xmlns:a16="http://schemas.microsoft.com/office/drawing/2014/main" id="{67E9DE46-092E-4038-8F72-340901B9D8E3}"/>
                  </a:ext>
                </a:extLst>
              </p:cNvPr>
              <p:cNvSpPr txBox="1"/>
              <p:nvPr/>
            </p:nvSpPr>
            <p:spPr>
              <a:xfrm>
                <a:off x="1688737" y="2727204"/>
                <a:ext cx="2811407" cy="461665"/>
              </a:xfrm>
              <a:prstGeom prst="rect">
                <a:avLst/>
              </a:prstGeom>
              <a:noFill/>
            </p:spPr>
            <p:txBody>
              <a:bodyPr wrap="square" rtlCol="0">
                <a:spAutoFit/>
              </a:bodyPr>
              <a:lstStyle/>
              <a:p>
                <a:r>
                  <a:rPr lang="en-US" sz="2400" dirty="0"/>
                  <a:t>Mass Flow Rate      =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91262" y="2727205"/>
                <a:ext cx="766338" cy="461665"/>
              </a:xfrm>
              <a:prstGeom prst="rect">
                <a:avLst/>
              </a:prstGeom>
              <a:noFill/>
            </p:spPr>
            <p:txBody>
              <a:bodyPr wrap="square" rtlCol="0">
                <a:spAutoFit/>
              </a:bodyPr>
              <a:lstStyle/>
              <a:p>
                <a:r>
                  <a:rPr lang="en-US" sz="2400" dirty="0"/>
                  <a:t>    =  </a:t>
                </a:r>
              </a:p>
            </p:txBody>
          </p:sp>
        </p:grpSp>
        <p:sp>
          <p:nvSpPr>
            <p:cNvPr id="14" name="Left Bracket 13">
              <a:extLst>
                <a:ext uri="{FF2B5EF4-FFF2-40B4-BE49-F238E27FC236}">
                  <a16:creationId xmlns:a16="http://schemas.microsoft.com/office/drawing/2014/main" id="{23C5152A-98B7-4158-A8FF-C59F5920EBAF}"/>
                </a:ext>
              </a:extLst>
            </p:cNvPr>
            <p:cNvSpPr/>
            <p:nvPr/>
          </p:nvSpPr>
          <p:spPr>
            <a:xfrm>
              <a:off x="7089415" y="1596818"/>
              <a:ext cx="405894" cy="1809495"/>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ket 14">
              <a:extLst>
                <a:ext uri="{FF2B5EF4-FFF2-40B4-BE49-F238E27FC236}">
                  <a16:creationId xmlns:a16="http://schemas.microsoft.com/office/drawing/2014/main" id="{B22A8DA8-CAEB-4FA0-AE61-B2CDA2EF3BEE}"/>
                </a:ext>
              </a:extLst>
            </p:cNvPr>
            <p:cNvSpPr/>
            <p:nvPr/>
          </p:nvSpPr>
          <p:spPr>
            <a:xfrm>
              <a:off x="9001332" y="1569111"/>
              <a:ext cx="405894" cy="1809494"/>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 name="Slide Number Placeholder 2">
            <a:extLst>
              <a:ext uri="{FF2B5EF4-FFF2-40B4-BE49-F238E27FC236}">
                <a16:creationId xmlns:a16="http://schemas.microsoft.com/office/drawing/2014/main" id="{5A0D3190-CD30-467E-96ED-C216E972AC22}"/>
              </a:ext>
            </a:extLst>
          </p:cNvPr>
          <p:cNvSpPr>
            <a:spLocks noGrp="1"/>
          </p:cNvSpPr>
          <p:nvPr>
            <p:ph type="sldNum" sz="quarter" idx="12"/>
          </p:nvPr>
        </p:nvSpPr>
        <p:spPr/>
        <p:txBody>
          <a:bodyPr/>
          <a:lstStyle/>
          <a:p>
            <a:fld id="{BA979B0F-16A8-4B27-B506-307BD7628D4F}" type="slidenum">
              <a:rPr lang="en-US" smtClean="0"/>
              <a:t>18</a:t>
            </a:fld>
            <a:endParaRPr lang="en-US"/>
          </a:p>
        </p:txBody>
      </p:sp>
      <p:sp>
        <p:nvSpPr>
          <p:cNvPr id="19" name="TextBox 18">
            <a:extLst>
              <a:ext uri="{FF2B5EF4-FFF2-40B4-BE49-F238E27FC236}">
                <a16:creationId xmlns:a16="http://schemas.microsoft.com/office/drawing/2014/main" id="{8442FB44-7E38-4DBD-87D6-E4D7F29D7EE2}"/>
              </a:ext>
            </a:extLst>
          </p:cNvPr>
          <p:cNvSpPr txBox="1"/>
          <p:nvPr/>
        </p:nvSpPr>
        <p:spPr>
          <a:xfrm>
            <a:off x="1025236" y="4240232"/>
            <a:ext cx="10141527" cy="461665"/>
          </a:xfrm>
          <a:prstGeom prst="rect">
            <a:avLst/>
          </a:prstGeom>
          <a:noFill/>
        </p:spPr>
        <p:txBody>
          <a:bodyPr wrap="square" rtlCol="0">
            <a:spAutoFit/>
          </a:bodyPr>
          <a:lstStyle/>
          <a:p>
            <a:pPr algn="ctr"/>
            <a:r>
              <a:rPr lang="en-US" sz="2400" dirty="0"/>
              <a:t>Next, the terms in the numerator (BLUE) can be combined.</a:t>
            </a:r>
          </a:p>
        </p:txBody>
      </p:sp>
      <p:sp>
        <p:nvSpPr>
          <p:cNvPr id="13" name="Title 1">
            <a:extLst>
              <a:ext uri="{FF2B5EF4-FFF2-40B4-BE49-F238E27FC236}">
                <a16:creationId xmlns:a16="http://schemas.microsoft.com/office/drawing/2014/main" id="{A7E50266-28D3-4017-9347-860080228B73}"/>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2783422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AB9E3A3-ECC7-4F2F-A6AF-0760BFE2E0E3}"/>
              </a:ext>
            </a:extLst>
          </p:cNvPr>
          <p:cNvSpPr txBox="1"/>
          <p:nvPr/>
        </p:nvSpPr>
        <p:spPr>
          <a:xfrm>
            <a:off x="1191491" y="4055566"/>
            <a:ext cx="9809018" cy="830997"/>
          </a:xfrm>
          <a:prstGeom prst="rect">
            <a:avLst/>
          </a:prstGeom>
          <a:noFill/>
        </p:spPr>
        <p:txBody>
          <a:bodyPr wrap="square" rtlCol="0">
            <a:spAutoFit/>
          </a:bodyPr>
          <a:lstStyle/>
          <a:p>
            <a:pPr algn="ctr"/>
            <a:r>
              <a:rPr lang="en-US" sz="2400" dirty="0"/>
              <a:t>Next, the bottom denominator (RED) can be inverted then multiplied by the numerator. </a:t>
            </a:r>
          </a:p>
        </p:txBody>
      </p:sp>
      <p:grpSp>
        <p:nvGrpSpPr>
          <p:cNvPr id="4" name="Group 3">
            <a:extLst>
              <a:ext uri="{FF2B5EF4-FFF2-40B4-BE49-F238E27FC236}">
                <a16:creationId xmlns:a16="http://schemas.microsoft.com/office/drawing/2014/main" id="{4004E6AC-9B5D-4C32-B6C4-C0C6CD49120A}"/>
              </a:ext>
            </a:extLst>
          </p:cNvPr>
          <p:cNvGrpSpPr/>
          <p:nvPr/>
        </p:nvGrpSpPr>
        <p:grpSpPr>
          <a:xfrm>
            <a:off x="1884218" y="1108454"/>
            <a:ext cx="8779666" cy="2308324"/>
            <a:chOff x="1343891" y="1179482"/>
            <a:chExt cx="8779666" cy="2308324"/>
          </a:xfrm>
        </p:grpSpPr>
        <p:grpSp>
          <p:nvGrpSpPr>
            <p:cNvPr id="2" name="Group 1">
              <a:extLst>
                <a:ext uri="{FF2B5EF4-FFF2-40B4-BE49-F238E27FC236}">
                  <a16:creationId xmlns:a16="http://schemas.microsoft.com/office/drawing/2014/main" id="{F3742BF1-C6E2-450B-94FF-34A0D9A5F4A9}"/>
                </a:ext>
              </a:extLst>
            </p:cNvPr>
            <p:cNvGrpSpPr/>
            <p:nvPr/>
          </p:nvGrpSpPr>
          <p:grpSpPr>
            <a:xfrm>
              <a:off x="1343891" y="1179482"/>
              <a:ext cx="8779666" cy="2308324"/>
              <a:chOff x="1688737" y="1650027"/>
              <a:chExt cx="8779666" cy="2308324"/>
            </a:xfrm>
          </p:grpSpPr>
          <p:sp>
            <p:nvSpPr>
              <p:cNvPr id="6" name="TextBox 5">
                <a:extLst>
                  <a:ext uri="{FF2B5EF4-FFF2-40B4-BE49-F238E27FC236}">
                    <a16:creationId xmlns:a16="http://schemas.microsoft.com/office/drawing/2014/main" id="{6B73BA09-F862-4B9F-B410-B791F43BDEAD}"/>
                  </a:ext>
                </a:extLst>
              </p:cNvPr>
              <p:cNvSpPr txBox="1"/>
              <p:nvPr/>
            </p:nvSpPr>
            <p:spPr>
              <a:xfrm>
                <a:off x="7434261" y="1650027"/>
                <a:ext cx="3034142" cy="2308324"/>
              </a:xfrm>
              <a:prstGeom prst="rect">
                <a:avLst/>
              </a:prstGeom>
              <a:noFill/>
            </p:spPr>
            <p:txBody>
              <a:bodyPr wrap="square" rtlCol="0">
                <a:spAutoFit/>
              </a:bodyPr>
              <a:lstStyle/>
              <a:p>
                <a:r>
                  <a:rPr lang="en-US" sz="2400" dirty="0"/>
                  <a:t>  </a:t>
                </a:r>
              </a:p>
              <a:p>
                <a:r>
                  <a:rPr lang="en-US" sz="2400" dirty="0"/>
                  <a:t>      </a:t>
                </a:r>
                <a:r>
                  <a:rPr lang="en-US" sz="2400" dirty="0" err="1">
                    <a:solidFill>
                      <a:srgbClr val="0070C0"/>
                    </a:solidFill>
                  </a:rPr>
                  <a:t>Lb</a:t>
                </a:r>
                <a:r>
                  <a:rPr lang="en-US" sz="2400" dirty="0">
                    <a:solidFill>
                      <a:srgbClr val="0070C0"/>
                    </a:solidFill>
                  </a:rPr>
                  <a:t> * Sec</a:t>
                </a:r>
                <a:r>
                  <a:rPr lang="en-US" sz="2400" baseline="30000" dirty="0">
                    <a:solidFill>
                      <a:srgbClr val="0070C0"/>
                    </a:solidFill>
                  </a:rPr>
                  <a:t>2</a:t>
                </a:r>
              </a:p>
              <a:p>
                <a:r>
                  <a:rPr lang="en-US" sz="2400" dirty="0">
                    <a:solidFill>
                      <a:srgbClr val="0070C0"/>
                    </a:solidFill>
                  </a:rPr>
                  <a:t>   ----------------</a:t>
                </a:r>
              </a:p>
              <a:p>
                <a:r>
                  <a:rPr lang="en-US" sz="2400" dirty="0">
                    <a:solidFill>
                      <a:srgbClr val="0070C0"/>
                    </a:solidFill>
                  </a:rPr>
                  <a:t>            Ft</a:t>
                </a:r>
              </a:p>
              <a:p>
                <a:r>
                  <a:rPr lang="en-US" sz="2400" dirty="0"/>
                  <a:t> -------------------</a:t>
                </a:r>
              </a:p>
              <a:p>
                <a:r>
                  <a:rPr lang="en-US" sz="2400" dirty="0"/>
                  <a:t>           </a:t>
                </a:r>
                <a:r>
                  <a:rPr lang="en-US" sz="2400" dirty="0">
                    <a:solidFill>
                      <a:srgbClr val="FF0000"/>
                    </a:solidFill>
                  </a:rPr>
                  <a:t>Sec</a:t>
                </a:r>
              </a:p>
            </p:txBody>
          </p:sp>
          <p:sp>
            <p:nvSpPr>
              <p:cNvPr id="10" name="TextBox 9">
                <a:extLst>
                  <a:ext uri="{FF2B5EF4-FFF2-40B4-BE49-F238E27FC236}">
                    <a16:creationId xmlns:a16="http://schemas.microsoft.com/office/drawing/2014/main" id="{D3FEA9AE-C4C2-4DC1-A395-925B4C8D11A1}"/>
                  </a:ext>
                </a:extLst>
              </p:cNvPr>
              <p:cNvSpPr txBox="1"/>
              <p:nvPr/>
            </p:nvSpPr>
            <p:spPr>
              <a:xfrm>
                <a:off x="4655132" y="2357874"/>
                <a:ext cx="1842653" cy="1200329"/>
              </a:xfrm>
              <a:prstGeom prst="rect">
                <a:avLst/>
              </a:prstGeom>
              <a:noFill/>
            </p:spPr>
            <p:txBody>
              <a:bodyPr wrap="square" rtlCol="0">
                <a:spAutoFit/>
              </a:bodyPr>
              <a:lstStyle/>
              <a:p>
                <a:r>
                  <a:rPr lang="en-US" sz="2400" dirty="0"/>
                  <a:t>      </a:t>
                </a:r>
                <a:r>
                  <a:rPr lang="en-US" sz="2400" dirty="0">
                    <a:solidFill>
                      <a:srgbClr val="0070C0"/>
                    </a:solidFill>
                  </a:rPr>
                  <a:t>Mass</a:t>
                </a:r>
              </a:p>
              <a:p>
                <a:r>
                  <a:rPr lang="en-US" sz="2400" dirty="0"/>
                  <a:t> ---------------</a:t>
                </a:r>
              </a:p>
              <a:p>
                <a:r>
                  <a:rPr lang="en-US" sz="2400" dirty="0"/>
                  <a:t>      </a:t>
                </a:r>
                <a:r>
                  <a:rPr lang="en-US" sz="2400" dirty="0">
                    <a:solidFill>
                      <a:srgbClr val="FF0000"/>
                    </a:solidFill>
                  </a:rPr>
                  <a:t>Time </a:t>
                </a:r>
              </a:p>
            </p:txBody>
          </p:sp>
          <p:sp>
            <p:nvSpPr>
              <p:cNvPr id="11" name="TextBox 10">
                <a:extLst>
                  <a:ext uri="{FF2B5EF4-FFF2-40B4-BE49-F238E27FC236}">
                    <a16:creationId xmlns:a16="http://schemas.microsoft.com/office/drawing/2014/main" id="{67E9DE46-092E-4038-8F72-340901B9D8E3}"/>
                  </a:ext>
                </a:extLst>
              </p:cNvPr>
              <p:cNvSpPr txBox="1"/>
              <p:nvPr/>
            </p:nvSpPr>
            <p:spPr>
              <a:xfrm>
                <a:off x="1688737" y="2727204"/>
                <a:ext cx="2811407" cy="461665"/>
              </a:xfrm>
              <a:prstGeom prst="rect">
                <a:avLst/>
              </a:prstGeom>
              <a:noFill/>
            </p:spPr>
            <p:txBody>
              <a:bodyPr wrap="square" rtlCol="0">
                <a:spAutoFit/>
              </a:bodyPr>
              <a:lstStyle/>
              <a:p>
                <a:r>
                  <a:rPr lang="en-US" sz="2400" dirty="0"/>
                  <a:t>Mass Flow Rate      =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91262" y="2727205"/>
                <a:ext cx="766338" cy="461665"/>
              </a:xfrm>
              <a:prstGeom prst="rect">
                <a:avLst/>
              </a:prstGeom>
              <a:noFill/>
            </p:spPr>
            <p:txBody>
              <a:bodyPr wrap="square" rtlCol="0">
                <a:spAutoFit/>
              </a:bodyPr>
              <a:lstStyle/>
              <a:p>
                <a:r>
                  <a:rPr lang="en-US" sz="2400" dirty="0"/>
                  <a:t>    =  </a:t>
                </a:r>
              </a:p>
            </p:txBody>
          </p:sp>
        </p:grpSp>
        <p:sp>
          <p:nvSpPr>
            <p:cNvPr id="14" name="Left Bracket 13">
              <a:extLst>
                <a:ext uri="{FF2B5EF4-FFF2-40B4-BE49-F238E27FC236}">
                  <a16:creationId xmlns:a16="http://schemas.microsoft.com/office/drawing/2014/main" id="{23C5152A-98B7-4158-A8FF-C59F5920EBAF}"/>
                </a:ext>
              </a:extLst>
            </p:cNvPr>
            <p:cNvSpPr/>
            <p:nvPr/>
          </p:nvSpPr>
          <p:spPr>
            <a:xfrm>
              <a:off x="7089415" y="1569112"/>
              <a:ext cx="405894" cy="1809495"/>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ket 14">
              <a:extLst>
                <a:ext uri="{FF2B5EF4-FFF2-40B4-BE49-F238E27FC236}">
                  <a16:creationId xmlns:a16="http://schemas.microsoft.com/office/drawing/2014/main" id="{B22A8DA8-CAEB-4FA0-AE61-B2CDA2EF3BEE}"/>
                </a:ext>
              </a:extLst>
            </p:cNvPr>
            <p:cNvSpPr/>
            <p:nvPr/>
          </p:nvSpPr>
          <p:spPr>
            <a:xfrm>
              <a:off x="8835072" y="1569113"/>
              <a:ext cx="405894" cy="1809494"/>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 name="Slide Number Placeholder 2">
            <a:extLst>
              <a:ext uri="{FF2B5EF4-FFF2-40B4-BE49-F238E27FC236}">
                <a16:creationId xmlns:a16="http://schemas.microsoft.com/office/drawing/2014/main" id="{5A0D3190-CD30-467E-96ED-C216E972AC22}"/>
              </a:ext>
            </a:extLst>
          </p:cNvPr>
          <p:cNvSpPr>
            <a:spLocks noGrp="1"/>
          </p:cNvSpPr>
          <p:nvPr>
            <p:ph type="sldNum" sz="quarter" idx="12"/>
          </p:nvPr>
        </p:nvSpPr>
        <p:spPr/>
        <p:txBody>
          <a:bodyPr/>
          <a:lstStyle/>
          <a:p>
            <a:fld id="{BA979B0F-16A8-4B27-B506-307BD7628D4F}" type="slidenum">
              <a:rPr lang="en-US" smtClean="0"/>
              <a:t>19</a:t>
            </a:fld>
            <a:endParaRPr lang="en-US"/>
          </a:p>
        </p:txBody>
      </p:sp>
      <p:sp>
        <p:nvSpPr>
          <p:cNvPr id="16" name="Title 1">
            <a:extLst>
              <a:ext uri="{FF2B5EF4-FFF2-40B4-BE49-F238E27FC236}">
                <a16:creationId xmlns:a16="http://schemas.microsoft.com/office/drawing/2014/main" id="{D8CD8978-3FC4-43F6-911C-3E0F00ECB17A}"/>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2028349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8F1D77-E949-480A-AE2C-57584742FAC5}"/>
              </a:ext>
            </a:extLst>
          </p:cNvPr>
          <p:cNvSpPr txBox="1"/>
          <p:nvPr/>
        </p:nvSpPr>
        <p:spPr>
          <a:xfrm>
            <a:off x="1371600" y="1579419"/>
            <a:ext cx="9448800" cy="2246769"/>
          </a:xfrm>
          <a:prstGeom prst="rect">
            <a:avLst/>
          </a:prstGeom>
          <a:noFill/>
        </p:spPr>
        <p:txBody>
          <a:bodyPr wrap="square" rtlCol="0">
            <a:spAutoFit/>
          </a:bodyPr>
          <a:lstStyle/>
          <a:p>
            <a:pPr algn="ctr"/>
            <a:r>
              <a:rPr lang="en-US" sz="2800" dirty="0"/>
              <a:t>Engineers and scientists deal with complex equations on a daily basis.  In many cases several equations must be used in unison to solve an engineering or technical problem.  If units are “mixed” (i.e. feet and inches), then incorrect answers will be generated.</a:t>
            </a:r>
          </a:p>
        </p:txBody>
      </p:sp>
      <p:sp>
        <p:nvSpPr>
          <p:cNvPr id="5" name="Slide Number Placeholder 4">
            <a:extLst>
              <a:ext uri="{FF2B5EF4-FFF2-40B4-BE49-F238E27FC236}">
                <a16:creationId xmlns:a16="http://schemas.microsoft.com/office/drawing/2014/main" id="{1F09BF29-9464-4447-B9FF-8E5B645CD733}"/>
              </a:ext>
            </a:extLst>
          </p:cNvPr>
          <p:cNvSpPr>
            <a:spLocks noGrp="1"/>
          </p:cNvSpPr>
          <p:nvPr>
            <p:ph type="sldNum" sz="quarter" idx="12"/>
          </p:nvPr>
        </p:nvSpPr>
        <p:spPr/>
        <p:txBody>
          <a:bodyPr/>
          <a:lstStyle/>
          <a:p>
            <a:fld id="{BA979B0F-16A8-4B27-B506-307BD7628D4F}" type="slidenum">
              <a:rPr lang="en-US" smtClean="0"/>
              <a:t>2</a:t>
            </a:fld>
            <a:endParaRPr lang="en-US"/>
          </a:p>
        </p:txBody>
      </p:sp>
    </p:spTree>
    <p:extLst>
      <p:ext uri="{BB962C8B-B14F-4D97-AF65-F5344CB8AC3E}">
        <p14:creationId xmlns:p14="http://schemas.microsoft.com/office/powerpoint/2010/main" val="193023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AB9E3A3-ECC7-4F2F-A6AF-0760BFE2E0E3}"/>
              </a:ext>
            </a:extLst>
          </p:cNvPr>
          <p:cNvSpPr txBox="1"/>
          <p:nvPr/>
        </p:nvSpPr>
        <p:spPr>
          <a:xfrm>
            <a:off x="1191491" y="4292753"/>
            <a:ext cx="9809018" cy="461665"/>
          </a:xfrm>
          <a:prstGeom prst="rect">
            <a:avLst/>
          </a:prstGeom>
          <a:noFill/>
        </p:spPr>
        <p:txBody>
          <a:bodyPr wrap="square" rtlCol="0">
            <a:spAutoFit/>
          </a:bodyPr>
          <a:lstStyle/>
          <a:p>
            <a:pPr algn="ctr"/>
            <a:r>
              <a:rPr lang="en-US" sz="2400" dirty="0"/>
              <a:t>Next, the seconds cancel out.  </a:t>
            </a:r>
          </a:p>
        </p:txBody>
      </p:sp>
      <p:grpSp>
        <p:nvGrpSpPr>
          <p:cNvPr id="4" name="Group 3">
            <a:extLst>
              <a:ext uri="{FF2B5EF4-FFF2-40B4-BE49-F238E27FC236}">
                <a16:creationId xmlns:a16="http://schemas.microsoft.com/office/drawing/2014/main" id="{4004E6AC-9B5D-4C32-B6C4-C0C6CD49120A}"/>
              </a:ext>
            </a:extLst>
          </p:cNvPr>
          <p:cNvGrpSpPr/>
          <p:nvPr/>
        </p:nvGrpSpPr>
        <p:grpSpPr>
          <a:xfrm>
            <a:off x="1884218" y="1108454"/>
            <a:ext cx="8779666" cy="2019016"/>
            <a:chOff x="1343891" y="1179482"/>
            <a:chExt cx="8779666" cy="2019016"/>
          </a:xfrm>
        </p:grpSpPr>
        <p:grpSp>
          <p:nvGrpSpPr>
            <p:cNvPr id="2" name="Group 1">
              <a:extLst>
                <a:ext uri="{FF2B5EF4-FFF2-40B4-BE49-F238E27FC236}">
                  <a16:creationId xmlns:a16="http://schemas.microsoft.com/office/drawing/2014/main" id="{F3742BF1-C6E2-450B-94FF-34A0D9A5F4A9}"/>
                </a:ext>
              </a:extLst>
            </p:cNvPr>
            <p:cNvGrpSpPr/>
            <p:nvPr/>
          </p:nvGrpSpPr>
          <p:grpSpPr>
            <a:xfrm>
              <a:off x="1343891" y="1179482"/>
              <a:ext cx="8779666" cy="1938992"/>
              <a:chOff x="1688737" y="1650027"/>
              <a:chExt cx="8779666" cy="1938992"/>
            </a:xfrm>
          </p:grpSpPr>
          <p:sp>
            <p:nvSpPr>
              <p:cNvPr id="6" name="TextBox 5">
                <a:extLst>
                  <a:ext uri="{FF2B5EF4-FFF2-40B4-BE49-F238E27FC236}">
                    <a16:creationId xmlns:a16="http://schemas.microsoft.com/office/drawing/2014/main" id="{6B73BA09-F862-4B9F-B410-B791F43BDEAD}"/>
                  </a:ext>
                </a:extLst>
              </p:cNvPr>
              <p:cNvSpPr txBox="1"/>
              <p:nvPr/>
            </p:nvSpPr>
            <p:spPr>
              <a:xfrm>
                <a:off x="7434261" y="1650027"/>
                <a:ext cx="3034142" cy="1938992"/>
              </a:xfrm>
              <a:prstGeom prst="rect">
                <a:avLst/>
              </a:prstGeom>
              <a:noFill/>
            </p:spPr>
            <p:txBody>
              <a:bodyPr wrap="square" rtlCol="0">
                <a:spAutoFit/>
              </a:bodyPr>
              <a:lstStyle/>
              <a:p>
                <a:endParaRPr lang="en-US" sz="2400" dirty="0">
                  <a:solidFill>
                    <a:srgbClr val="0070C0"/>
                  </a:solidFill>
                </a:endParaRPr>
              </a:p>
              <a:p>
                <a:endParaRPr lang="en-US" sz="2400" dirty="0">
                  <a:solidFill>
                    <a:srgbClr val="0070C0"/>
                  </a:solidFill>
                </a:endParaRPr>
              </a:p>
              <a:p>
                <a:r>
                  <a:rPr lang="en-US" sz="2400" dirty="0">
                    <a:solidFill>
                      <a:srgbClr val="0070C0"/>
                    </a:solidFill>
                  </a:rPr>
                  <a:t>    </a:t>
                </a:r>
                <a:r>
                  <a:rPr lang="en-US" sz="2400" dirty="0" err="1">
                    <a:solidFill>
                      <a:srgbClr val="0070C0"/>
                    </a:solidFill>
                  </a:rPr>
                  <a:t>Lb</a:t>
                </a:r>
                <a:r>
                  <a:rPr lang="en-US" sz="2400" dirty="0">
                    <a:solidFill>
                      <a:srgbClr val="0070C0"/>
                    </a:solidFill>
                  </a:rPr>
                  <a:t>  * Sec</a:t>
                </a:r>
                <a:r>
                  <a:rPr lang="en-US" sz="2400" baseline="30000" dirty="0">
                    <a:solidFill>
                      <a:srgbClr val="0070C0"/>
                    </a:solidFill>
                  </a:rPr>
                  <a:t>2</a:t>
                </a:r>
                <a:r>
                  <a:rPr lang="en-US" sz="2400" dirty="0">
                    <a:solidFill>
                      <a:srgbClr val="0070C0"/>
                    </a:solidFill>
                  </a:rPr>
                  <a:t>         </a:t>
                </a:r>
                <a:r>
                  <a:rPr lang="en-US" sz="2400" dirty="0">
                    <a:solidFill>
                      <a:srgbClr val="FF0000"/>
                    </a:solidFill>
                  </a:rPr>
                  <a:t>1</a:t>
                </a:r>
                <a:r>
                  <a:rPr lang="en-US" sz="2400" dirty="0">
                    <a:solidFill>
                      <a:srgbClr val="0070C0"/>
                    </a:solidFill>
                  </a:rPr>
                  <a:t>               </a:t>
                </a:r>
              </a:p>
              <a:p>
                <a:r>
                  <a:rPr lang="en-US" sz="2400" dirty="0">
                    <a:solidFill>
                      <a:srgbClr val="0070C0"/>
                    </a:solidFill>
                  </a:rPr>
                  <a:t>   -------------      </a:t>
                </a:r>
                <a:r>
                  <a:rPr lang="en-US" sz="2400" dirty="0">
                    <a:solidFill>
                      <a:srgbClr val="FF0000"/>
                    </a:solidFill>
                  </a:rPr>
                  <a:t>-------</a:t>
                </a:r>
              </a:p>
              <a:p>
                <a:r>
                  <a:rPr lang="en-US" sz="2400" dirty="0">
                    <a:solidFill>
                      <a:srgbClr val="0070C0"/>
                    </a:solidFill>
                  </a:rPr>
                  <a:t>          Ft               </a:t>
                </a:r>
                <a:r>
                  <a:rPr lang="en-US" sz="2400" dirty="0">
                    <a:solidFill>
                      <a:srgbClr val="FF0000"/>
                    </a:solidFill>
                  </a:rPr>
                  <a:t>Sec </a:t>
                </a:r>
              </a:p>
            </p:txBody>
          </p:sp>
          <p:sp>
            <p:nvSpPr>
              <p:cNvPr id="10" name="TextBox 9">
                <a:extLst>
                  <a:ext uri="{FF2B5EF4-FFF2-40B4-BE49-F238E27FC236}">
                    <a16:creationId xmlns:a16="http://schemas.microsoft.com/office/drawing/2014/main" id="{D3FEA9AE-C4C2-4DC1-A395-925B4C8D11A1}"/>
                  </a:ext>
                </a:extLst>
              </p:cNvPr>
              <p:cNvSpPr txBox="1"/>
              <p:nvPr/>
            </p:nvSpPr>
            <p:spPr>
              <a:xfrm>
                <a:off x="4655132" y="2357874"/>
                <a:ext cx="1842653" cy="1200329"/>
              </a:xfrm>
              <a:prstGeom prst="rect">
                <a:avLst/>
              </a:prstGeom>
              <a:noFill/>
            </p:spPr>
            <p:txBody>
              <a:bodyPr wrap="square" rtlCol="0">
                <a:spAutoFit/>
              </a:bodyPr>
              <a:lstStyle/>
              <a:p>
                <a:r>
                  <a:rPr lang="en-US" sz="2400" dirty="0"/>
                  <a:t>      </a:t>
                </a:r>
                <a:r>
                  <a:rPr lang="en-US" sz="2400" dirty="0">
                    <a:solidFill>
                      <a:srgbClr val="0070C0"/>
                    </a:solidFill>
                  </a:rPr>
                  <a:t>Mass</a:t>
                </a:r>
              </a:p>
              <a:p>
                <a:r>
                  <a:rPr lang="en-US" sz="2400" dirty="0"/>
                  <a:t> ---------------</a:t>
                </a:r>
              </a:p>
              <a:p>
                <a:r>
                  <a:rPr lang="en-US" sz="2400" dirty="0"/>
                  <a:t>      </a:t>
                </a:r>
                <a:r>
                  <a:rPr lang="en-US" sz="2400" dirty="0">
                    <a:solidFill>
                      <a:srgbClr val="FF0000"/>
                    </a:solidFill>
                  </a:rPr>
                  <a:t>Time </a:t>
                </a:r>
              </a:p>
            </p:txBody>
          </p:sp>
          <p:sp>
            <p:nvSpPr>
              <p:cNvPr id="11" name="TextBox 10">
                <a:extLst>
                  <a:ext uri="{FF2B5EF4-FFF2-40B4-BE49-F238E27FC236}">
                    <a16:creationId xmlns:a16="http://schemas.microsoft.com/office/drawing/2014/main" id="{67E9DE46-092E-4038-8F72-340901B9D8E3}"/>
                  </a:ext>
                </a:extLst>
              </p:cNvPr>
              <p:cNvSpPr txBox="1"/>
              <p:nvPr/>
            </p:nvSpPr>
            <p:spPr>
              <a:xfrm>
                <a:off x="1688737" y="2727204"/>
                <a:ext cx="2811407" cy="461665"/>
              </a:xfrm>
              <a:prstGeom prst="rect">
                <a:avLst/>
              </a:prstGeom>
              <a:noFill/>
            </p:spPr>
            <p:txBody>
              <a:bodyPr wrap="square" rtlCol="0">
                <a:spAutoFit/>
              </a:bodyPr>
              <a:lstStyle/>
              <a:p>
                <a:r>
                  <a:rPr lang="en-US" sz="2400" dirty="0"/>
                  <a:t>Mass Flow Rate      =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91262" y="2727205"/>
                <a:ext cx="766338" cy="461665"/>
              </a:xfrm>
              <a:prstGeom prst="rect">
                <a:avLst/>
              </a:prstGeom>
              <a:noFill/>
            </p:spPr>
            <p:txBody>
              <a:bodyPr wrap="square" rtlCol="0">
                <a:spAutoFit/>
              </a:bodyPr>
              <a:lstStyle/>
              <a:p>
                <a:r>
                  <a:rPr lang="en-US" sz="2400" dirty="0"/>
                  <a:t>    =  </a:t>
                </a:r>
              </a:p>
            </p:txBody>
          </p:sp>
        </p:grpSp>
        <p:sp>
          <p:nvSpPr>
            <p:cNvPr id="14" name="Left Bracket 13">
              <a:extLst>
                <a:ext uri="{FF2B5EF4-FFF2-40B4-BE49-F238E27FC236}">
                  <a16:creationId xmlns:a16="http://schemas.microsoft.com/office/drawing/2014/main" id="{23C5152A-98B7-4158-A8FF-C59F5920EBAF}"/>
                </a:ext>
              </a:extLst>
            </p:cNvPr>
            <p:cNvSpPr/>
            <p:nvPr/>
          </p:nvSpPr>
          <p:spPr>
            <a:xfrm>
              <a:off x="7089415" y="1885977"/>
              <a:ext cx="405894" cy="1312521"/>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Right Bracket 14">
              <a:extLst>
                <a:ext uri="{FF2B5EF4-FFF2-40B4-BE49-F238E27FC236}">
                  <a16:creationId xmlns:a16="http://schemas.microsoft.com/office/drawing/2014/main" id="{B22A8DA8-CAEB-4FA0-AE61-B2CDA2EF3BEE}"/>
                </a:ext>
              </a:extLst>
            </p:cNvPr>
            <p:cNvSpPr/>
            <p:nvPr/>
          </p:nvSpPr>
          <p:spPr>
            <a:xfrm>
              <a:off x="9597079" y="1844411"/>
              <a:ext cx="405894" cy="1312522"/>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 name="Slide Number Placeholder 2">
            <a:extLst>
              <a:ext uri="{FF2B5EF4-FFF2-40B4-BE49-F238E27FC236}">
                <a16:creationId xmlns:a16="http://schemas.microsoft.com/office/drawing/2014/main" id="{5A0D3190-CD30-467E-96ED-C216E972AC22}"/>
              </a:ext>
            </a:extLst>
          </p:cNvPr>
          <p:cNvSpPr>
            <a:spLocks noGrp="1"/>
          </p:cNvSpPr>
          <p:nvPr>
            <p:ph type="sldNum" sz="quarter" idx="12"/>
          </p:nvPr>
        </p:nvSpPr>
        <p:spPr/>
        <p:txBody>
          <a:bodyPr/>
          <a:lstStyle/>
          <a:p>
            <a:fld id="{BA979B0F-16A8-4B27-B506-307BD7628D4F}" type="slidenum">
              <a:rPr lang="en-US" smtClean="0"/>
              <a:t>20</a:t>
            </a:fld>
            <a:endParaRPr lang="en-US"/>
          </a:p>
        </p:txBody>
      </p:sp>
      <p:sp>
        <p:nvSpPr>
          <p:cNvPr id="16" name="Title 1">
            <a:extLst>
              <a:ext uri="{FF2B5EF4-FFF2-40B4-BE49-F238E27FC236}">
                <a16:creationId xmlns:a16="http://schemas.microsoft.com/office/drawing/2014/main" id="{E63D0E8D-A28D-4EB4-8554-F853114D60EA}"/>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299821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004E6AC-9B5D-4C32-B6C4-C0C6CD49120A}"/>
              </a:ext>
            </a:extLst>
          </p:cNvPr>
          <p:cNvGrpSpPr/>
          <p:nvPr/>
        </p:nvGrpSpPr>
        <p:grpSpPr>
          <a:xfrm>
            <a:off x="1884218" y="1108454"/>
            <a:ext cx="8779666" cy="2019016"/>
            <a:chOff x="1343891" y="1179482"/>
            <a:chExt cx="8779666" cy="2019016"/>
          </a:xfrm>
        </p:grpSpPr>
        <p:grpSp>
          <p:nvGrpSpPr>
            <p:cNvPr id="2" name="Group 1">
              <a:extLst>
                <a:ext uri="{FF2B5EF4-FFF2-40B4-BE49-F238E27FC236}">
                  <a16:creationId xmlns:a16="http://schemas.microsoft.com/office/drawing/2014/main" id="{F3742BF1-C6E2-450B-94FF-34A0D9A5F4A9}"/>
                </a:ext>
              </a:extLst>
            </p:cNvPr>
            <p:cNvGrpSpPr/>
            <p:nvPr/>
          </p:nvGrpSpPr>
          <p:grpSpPr>
            <a:xfrm>
              <a:off x="1343891" y="1179482"/>
              <a:ext cx="8779666" cy="1938992"/>
              <a:chOff x="1688737" y="1650027"/>
              <a:chExt cx="8779666" cy="1938992"/>
            </a:xfrm>
          </p:grpSpPr>
          <p:sp>
            <p:nvSpPr>
              <p:cNvPr id="6" name="TextBox 5">
                <a:extLst>
                  <a:ext uri="{FF2B5EF4-FFF2-40B4-BE49-F238E27FC236}">
                    <a16:creationId xmlns:a16="http://schemas.microsoft.com/office/drawing/2014/main" id="{6B73BA09-F862-4B9F-B410-B791F43BDEAD}"/>
                  </a:ext>
                </a:extLst>
              </p:cNvPr>
              <p:cNvSpPr txBox="1"/>
              <p:nvPr/>
            </p:nvSpPr>
            <p:spPr>
              <a:xfrm>
                <a:off x="7434261" y="1650027"/>
                <a:ext cx="3034142" cy="1938992"/>
              </a:xfrm>
              <a:prstGeom prst="rect">
                <a:avLst/>
              </a:prstGeom>
              <a:noFill/>
            </p:spPr>
            <p:txBody>
              <a:bodyPr wrap="square" rtlCol="0">
                <a:spAutoFit/>
              </a:bodyPr>
              <a:lstStyle/>
              <a:p>
                <a:endParaRPr lang="en-US" sz="2400" dirty="0">
                  <a:solidFill>
                    <a:srgbClr val="0070C0"/>
                  </a:solidFill>
                </a:endParaRPr>
              </a:p>
              <a:p>
                <a:endParaRPr lang="en-US" sz="2400" dirty="0">
                  <a:solidFill>
                    <a:srgbClr val="0070C0"/>
                  </a:solidFill>
                </a:endParaRPr>
              </a:p>
              <a:p>
                <a:r>
                  <a:rPr lang="en-US" sz="2400" dirty="0">
                    <a:solidFill>
                      <a:srgbClr val="0070C0"/>
                    </a:solidFill>
                  </a:rPr>
                  <a:t>    </a:t>
                </a:r>
                <a:r>
                  <a:rPr lang="en-US" sz="2400" dirty="0" err="1">
                    <a:solidFill>
                      <a:srgbClr val="0070C0"/>
                    </a:solidFill>
                  </a:rPr>
                  <a:t>Lb</a:t>
                </a:r>
                <a:r>
                  <a:rPr lang="en-US" sz="2400" dirty="0">
                    <a:solidFill>
                      <a:srgbClr val="0070C0"/>
                    </a:solidFill>
                  </a:rPr>
                  <a:t>  * Sec</a:t>
                </a:r>
                <a:r>
                  <a:rPr lang="en-US" sz="2400" baseline="30000" dirty="0">
                    <a:solidFill>
                      <a:srgbClr val="0070C0"/>
                    </a:solidFill>
                  </a:rPr>
                  <a:t>2</a:t>
                </a:r>
                <a:r>
                  <a:rPr lang="en-US" sz="2400" dirty="0">
                    <a:solidFill>
                      <a:srgbClr val="0070C0"/>
                    </a:solidFill>
                  </a:rPr>
                  <a:t>         </a:t>
                </a:r>
                <a:r>
                  <a:rPr lang="en-US" sz="2400" dirty="0">
                    <a:solidFill>
                      <a:srgbClr val="FF0000"/>
                    </a:solidFill>
                  </a:rPr>
                  <a:t>1</a:t>
                </a:r>
                <a:r>
                  <a:rPr lang="en-US" sz="2400" dirty="0">
                    <a:solidFill>
                      <a:srgbClr val="0070C0"/>
                    </a:solidFill>
                  </a:rPr>
                  <a:t>               </a:t>
                </a:r>
              </a:p>
              <a:p>
                <a:r>
                  <a:rPr lang="en-US" sz="2400" dirty="0">
                    <a:solidFill>
                      <a:srgbClr val="0070C0"/>
                    </a:solidFill>
                  </a:rPr>
                  <a:t>   -------------      </a:t>
                </a:r>
                <a:r>
                  <a:rPr lang="en-US" sz="2400" dirty="0">
                    <a:solidFill>
                      <a:srgbClr val="FF0000"/>
                    </a:solidFill>
                  </a:rPr>
                  <a:t>-------</a:t>
                </a:r>
              </a:p>
              <a:p>
                <a:r>
                  <a:rPr lang="en-US" sz="2400" dirty="0">
                    <a:solidFill>
                      <a:srgbClr val="0070C0"/>
                    </a:solidFill>
                  </a:rPr>
                  <a:t>          Ft               </a:t>
                </a:r>
                <a:r>
                  <a:rPr lang="en-US" sz="2400" dirty="0">
                    <a:solidFill>
                      <a:srgbClr val="FF0000"/>
                    </a:solidFill>
                  </a:rPr>
                  <a:t>Sec </a:t>
                </a:r>
              </a:p>
            </p:txBody>
          </p:sp>
          <p:sp>
            <p:nvSpPr>
              <p:cNvPr id="10" name="TextBox 9">
                <a:extLst>
                  <a:ext uri="{FF2B5EF4-FFF2-40B4-BE49-F238E27FC236}">
                    <a16:creationId xmlns:a16="http://schemas.microsoft.com/office/drawing/2014/main" id="{D3FEA9AE-C4C2-4DC1-A395-925B4C8D11A1}"/>
                  </a:ext>
                </a:extLst>
              </p:cNvPr>
              <p:cNvSpPr txBox="1"/>
              <p:nvPr/>
            </p:nvSpPr>
            <p:spPr>
              <a:xfrm>
                <a:off x="4655132" y="2357874"/>
                <a:ext cx="1842653" cy="1200329"/>
              </a:xfrm>
              <a:prstGeom prst="rect">
                <a:avLst/>
              </a:prstGeom>
              <a:noFill/>
            </p:spPr>
            <p:txBody>
              <a:bodyPr wrap="square" rtlCol="0">
                <a:spAutoFit/>
              </a:bodyPr>
              <a:lstStyle/>
              <a:p>
                <a:r>
                  <a:rPr lang="en-US" sz="2400" dirty="0"/>
                  <a:t>      </a:t>
                </a:r>
                <a:r>
                  <a:rPr lang="en-US" sz="2400" dirty="0">
                    <a:solidFill>
                      <a:srgbClr val="0070C0"/>
                    </a:solidFill>
                  </a:rPr>
                  <a:t>Mass</a:t>
                </a:r>
              </a:p>
              <a:p>
                <a:r>
                  <a:rPr lang="en-US" sz="2400" dirty="0"/>
                  <a:t> ---------------</a:t>
                </a:r>
              </a:p>
              <a:p>
                <a:r>
                  <a:rPr lang="en-US" sz="2400" dirty="0"/>
                  <a:t>      </a:t>
                </a:r>
                <a:r>
                  <a:rPr lang="en-US" sz="2400" dirty="0">
                    <a:solidFill>
                      <a:srgbClr val="FF0000"/>
                    </a:solidFill>
                  </a:rPr>
                  <a:t>Time </a:t>
                </a:r>
              </a:p>
            </p:txBody>
          </p:sp>
          <p:sp>
            <p:nvSpPr>
              <p:cNvPr id="11" name="TextBox 10">
                <a:extLst>
                  <a:ext uri="{FF2B5EF4-FFF2-40B4-BE49-F238E27FC236}">
                    <a16:creationId xmlns:a16="http://schemas.microsoft.com/office/drawing/2014/main" id="{67E9DE46-092E-4038-8F72-340901B9D8E3}"/>
                  </a:ext>
                </a:extLst>
              </p:cNvPr>
              <p:cNvSpPr txBox="1"/>
              <p:nvPr/>
            </p:nvSpPr>
            <p:spPr>
              <a:xfrm>
                <a:off x="1688737" y="2727204"/>
                <a:ext cx="2811407" cy="461665"/>
              </a:xfrm>
              <a:prstGeom prst="rect">
                <a:avLst/>
              </a:prstGeom>
              <a:noFill/>
            </p:spPr>
            <p:txBody>
              <a:bodyPr wrap="square" rtlCol="0">
                <a:spAutoFit/>
              </a:bodyPr>
              <a:lstStyle/>
              <a:p>
                <a:r>
                  <a:rPr lang="en-US" sz="2400" dirty="0"/>
                  <a:t>Mass Flow Rate      =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91262" y="2727205"/>
                <a:ext cx="766338" cy="461665"/>
              </a:xfrm>
              <a:prstGeom prst="rect">
                <a:avLst/>
              </a:prstGeom>
              <a:noFill/>
            </p:spPr>
            <p:txBody>
              <a:bodyPr wrap="square" rtlCol="0">
                <a:spAutoFit/>
              </a:bodyPr>
              <a:lstStyle/>
              <a:p>
                <a:r>
                  <a:rPr lang="en-US" sz="2400" dirty="0"/>
                  <a:t>    =  </a:t>
                </a:r>
              </a:p>
            </p:txBody>
          </p:sp>
        </p:grpSp>
        <p:sp>
          <p:nvSpPr>
            <p:cNvPr id="14" name="Left Bracket 13">
              <a:extLst>
                <a:ext uri="{FF2B5EF4-FFF2-40B4-BE49-F238E27FC236}">
                  <a16:creationId xmlns:a16="http://schemas.microsoft.com/office/drawing/2014/main" id="{23C5152A-98B7-4158-A8FF-C59F5920EBAF}"/>
                </a:ext>
              </a:extLst>
            </p:cNvPr>
            <p:cNvSpPr/>
            <p:nvPr/>
          </p:nvSpPr>
          <p:spPr>
            <a:xfrm>
              <a:off x="7089415" y="1885977"/>
              <a:ext cx="405894" cy="1312521"/>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Right Bracket 14">
              <a:extLst>
                <a:ext uri="{FF2B5EF4-FFF2-40B4-BE49-F238E27FC236}">
                  <a16:creationId xmlns:a16="http://schemas.microsoft.com/office/drawing/2014/main" id="{B22A8DA8-CAEB-4FA0-AE61-B2CDA2EF3BEE}"/>
                </a:ext>
              </a:extLst>
            </p:cNvPr>
            <p:cNvSpPr/>
            <p:nvPr/>
          </p:nvSpPr>
          <p:spPr>
            <a:xfrm>
              <a:off x="9597079" y="1844411"/>
              <a:ext cx="405894" cy="1312522"/>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 name="Slide Number Placeholder 2">
            <a:extLst>
              <a:ext uri="{FF2B5EF4-FFF2-40B4-BE49-F238E27FC236}">
                <a16:creationId xmlns:a16="http://schemas.microsoft.com/office/drawing/2014/main" id="{5A0D3190-CD30-467E-96ED-C216E972AC22}"/>
              </a:ext>
            </a:extLst>
          </p:cNvPr>
          <p:cNvSpPr>
            <a:spLocks noGrp="1"/>
          </p:cNvSpPr>
          <p:nvPr>
            <p:ph type="sldNum" sz="quarter" idx="12"/>
          </p:nvPr>
        </p:nvSpPr>
        <p:spPr/>
        <p:txBody>
          <a:bodyPr/>
          <a:lstStyle/>
          <a:p>
            <a:fld id="{BA979B0F-16A8-4B27-B506-307BD7628D4F}" type="slidenum">
              <a:rPr lang="en-US" smtClean="0"/>
              <a:t>21</a:t>
            </a:fld>
            <a:endParaRPr lang="en-US"/>
          </a:p>
        </p:txBody>
      </p:sp>
      <p:grpSp>
        <p:nvGrpSpPr>
          <p:cNvPr id="17" name="Group 16">
            <a:extLst>
              <a:ext uri="{FF2B5EF4-FFF2-40B4-BE49-F238E27FC236}">
                <a16:creationId xmlns:a16="http://schemas.microsoft.com/office/drawing/2014/main" id="{36611456-D4D5-44CD-BA63-CD51469710A1}"/>
              </a:ext>
            </a:extLst>
          </p:cNvPr>
          <p:cNvGrpSpPr/>
          <p:nvPr/>
        </p:nvGrpSpPr>
        <p:grpSpPr>
          <a:xfrm>
            <a:off x="9019311" y="1801094"/>
            <a:ext cx="1019819" cy="1215536"/>
            <a:chOff x="9019311" y="1801094"/>
            <a:chExt cx="1019819" cy="1215536"/>
          </a:xfrm>
        </p:grpSpPr>
        <p:cxnSp>
          <p:nvCxnSpPr>
            <p:cNvPr id="7" name="Straight Connector 6">
              <a:extLst>
                <a:ext uri="{FF2B5EF4-FFF2-40B4-BE49-F238E27FC236}">
                  <a16:creationId xmlns:a16="http://schemas.microsoft.com/office/drawing/2014/main" id="{62B53ADB-D28C-474C-A8FE-ABB39F01900B}"/>
                </a:ext>
              </a:extLst>
            </p:cNvPr>
            <p:cNvCxnSpPr>
              <a:cxnSpLocks/>
            </p:cNvCxnSpPr>
            <p:nvPr/>
          </p:nvCxnSpPr>
          <p:spPr>
            <a:xfrm flipH="1">
              <a:off x="9019311" y="1801094"/>
              <a:ext cx="180108" cy="3706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A6CA7-528E-4E29-B4FC-54B8BC30DB86}"/>
                </a:ext>
              </a:extLst>
            </p:cNvPr>
            <p:cNvCxnSpPr>
              <a:cxnSpLocks/>
            </p:cNvCxnSpPr>
            <p:nvPr/>
          </p:nvCxnSpPr>
          <p:spPr>
            <a:xfrm flipH="1">
              <a:off x="9760745" y="2548829"/>
              <a:ext cx="278385" cy="46780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9" name="Title 1">
            <a:extLst>
              <a:ext uri="{FF2B5EF4-FFF2-40B4-BE49-F238E27FC236}">
                <a16:creationId xmlns:a16="http://schemas.microsoft.com/office/drawing/2014/main" id="{4AC9A946-48CC-481A-ACF0-A28AB3421EF8}"/>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2199123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004E6AC-9B5D-4C32-B6C4-C0C6CD49120A}"/>
              </a:ext>
            </a:extLst>
          </p:cNvPr>
          <p:cNvGrpSpPr/>
          <p:nvPr/>
        </p:nvGrpSpPr>
        <p:grpSpPr>
          <a:xfrm>
            <a:off x="1884218" y="1108454"/>
            <a:ext cx="8779666" cy="2024116"/>
            <a:chOff x="1343891" y="1179482"/>
            <a:chExt cx="8779666" cy="2024116"/>
          </a:xfrm>
        </p:grpSpPr>
        <p:grpSp>
          <p:nvGrpSpPr>
            <p:cNvPr id="2" name="Group 1">
              <a:extLst>
                <a:ext uri="{FF2B5EF4-FFF2-40B4-BE49-F238E27FC236}">
                  <a16:creationId xmlns:a16="http://schemas.microsoft.com/office/drawing/2014/main" id="{F3742BF1-C6E2-450B-94FF-34A0D9A5F4A9}"/>
                </a:ext>
              </a:extLst>
            </p:cNvPr>
            <p:cNvGrpSpPr/>
            <p:nvPr/>
          </p:nvGrpSpPr>
          <p:grpSpPr>
            <a:xfrm>
              <a:off x="1343891" y="1179482"/>
              <a:ext cx="8779666" cy="1938992"/>
              <a:chOff x="1688737" y="1650027"/>
              <a:chExt cx="8779666" cy="1938992"/>
            </a:xfrm>
          </p:grpSpPr>
          <p:sp>
            <p:nvSpPr>
              <p:cNvPr id="6" name="TextBox 5">
                <a:extLst>
                  <a:ext uri="{FF2B5EF4-FFF2-40B4-BE49-F238E27FC236}">
                    <a16:creationId xmlns:a16="http://schemas.microsoft.com/office/drawing/2014/main" id="{6B73BA09-F862-4B9F-B410-B791F43BDEAD}"/>
                  </a:ext>
                </a:extLst>
              </p:cNvPr>
              <p:cNvSpPr txBox="1"/>
              <p:nvPr/>
            </p:nvSpPr>
            <p:spPr>
              <a:xfrm>
                <a:off x="7434261" y="1650027"/>
                <a:ext cx="3034142" cy="1938992"/>
              </a:xfrm>
              <a:prstGeom prst="rect">
                <a:avLst/>
              </a:prstGeom>
              <a:noFill/>
            </p:spPr>
            <p:txBody>
              <a:bodyPr wrap="square" rtlCol="0">
                <a:spAutoFit/>
              </a:bodyPr>
              <a:lstStyle/>
              <a:p>
                <a:endParaRPr lang="en-US" sz="2400" dirty="0">
                  <a:solidFill>
                    <a:srgbClr val="0070C0"/>
                  </a:solidFill>
                </a:endParaRPr>
              </a:p>
              <a:p>
                <a:endParaRPr lang="en-US" sz="2400" dirty="0">
                  <a:solidFill>
                    <a:srgbClr val="0070C0"/>
                  </a:solidFill>
                </a:endParaRPr>
              </a:p>
              <a:p>
                <a:r>
                  <a:rPr lang="en-US" sz="2400" dirty="0">
                    <a:solidFill>
                      <a:srgbClr val="0070C0"/>
                    </a:solidFill>
                  </a:rPr>
                  <a:t>    </a:t>
                </a:r>
                <a:r>
                  <a:rPr lang="en-US" sz="2400" dirty="0" err="1">
                    <a:solidFill>
                      <a:srgbClr val="0070C0"/>
                    </a:solidFill>
                  </a:rPr>
                  <a:t>Lb</a:t>
                </a:r>
                <a:r>
                  <a:rPr lang="en-US" sz="2400" dirty="0">
                    <a:solidFill>
                      <a:srgbClr val="0070C0"/>
                    </a:solidFill>
                  </a:rPr>
                  <a:t>  * Sec                 </a:t>
                </a:r>
              </a:p>
              <a:p>
                <a:r>
                  <a:rPr lang="en-US" sz="2400" dirty="0">
                    <a:solidFill>
                      <a:srgbClr val="0070C0"/>
                    </a:solidFill>
                  </a:rPr>
                  <a:t>   -------------   </a:t>
                </a:r>
                <a:endParaRPr lang="en-US" sz="2400" dirty="0">
                  <a:solidFill>
                    <a:srgbClr val="FF0000"/>
                  </a:solidFill>
                </a:endParaRPr>
              </a:p>
              <a:p>
                <a:r>
                  <a:rPr lang="en-US" sz="2400" dirty="0">
                    <a:solidFill>
                      <a:srgbClr val="0070C0"/>
                    </a:solidFill>
                  </a:rPr>
                  <a:t>          Ft         </a:t>
                </a:r>
                <a:endParaRPr lang="en-US" sz="2400" dirty="0">
                  <a:solidFill>
                    <a:srgbClr val="FF0000"/>
                  </a:solidFill>
                </a:endParaRPr>
              </a:p>
            </p:txBody>
          </p:sp>
          <p:sp>
            <p:nvSpPr>
              <p:cNvPr id="10" name="TextBox 9">
                <a:extLst>
                  <a:ext uri="{FF2B5EF4-FFF2-40B4-BE49-F238E27FC236}">
                    <a16:creationId xmlns:a16="http://schemas.microsoft.com/office/drawing/2014/main" id="{D3FEA9AE-C4C2-4DC1-A395-925B4C8D11A1}"/>
                  </a:ext>
                </a:extLst>
              </p:cNvPr>
              <p:cNvSpPr txBox="1"/>
              <p:nvPr/>
            </p:nvSpPr>
            <p:spPr>
              <a:xfrm>
                <a:off x="4655132" y="2357874"/>
                <a:ext cx="1842653" cy="1200329"/>
              </a:xfrm>
              <a:prstGeom prst="rect">
                <a:avLst/>
              </a:prstGeom>
              <a:noFill/>
            </p:spPr>
            <p:txBody>
              <a:bodyPr wrap="square" rtlCol="0">
                <a:spAutoFit/>
              </a:bodyPr>
              <a:lstStyle/>
              <a:p>
                <a:r>
                  <a:rPr lang="en-US" sz="2400" dirty="0"/>
                  <a:t>      </a:t>
                </a:r>
                <a:r>
                  <a:rPr lang="en-US" sz="2400" dirty="0">
                    <a:solidFill>
                      <a:srgbClr val="0070C0"/>
                    </a:solidFill>
                  </a:rPr>
                  <a:t>Mass</a:t>
                </a:r>
              </a:p>
              <a:p>
                <a:r>
                  <a:rPr lang="en-US" sz="2400" dirty="0"/>
                  <a:t> ---------------</a:t>
                </a:r>
              </a:p>
              <a:p>
                <a:r>
                  <a:rPr lang="en-US" sz="2400" dirty="0"/>
                  <a:t>      </a:t>
                </a:r>
                <a:r>
                  <a:rPr lang="en-US" sz="2400" dirty="0">
                    <a:solidFill>
                      <a:srgbClr val="FF0000"/>
                    </a:solidFill>
                  </a:rPr>
                  <a:t>Time </a:t>
                </a:r>
              </a:p>
            </p:txBody>
          </p:sp>
          <p:sp>
            <p:nvSpPr>
              <p:cNvPr id="11" name="TextBox 10">
                <a:extLst>
                  <a:ext uri="{FF2B5EF4-FFF2-40B4-BE49-F238E27FC236}">
                    <a16:creationId xmlns:a16="http://schemas.microsoft.com/office/drawing/2014/main" id="{67E9DE46-092E-4038-8F72-340901B9D8E3}"/>
                  </a:ext>
                </a:extLst>
              </p:cNvPr>
              <p:cNvSpPr txBox="1"/>
              <p:nvPr/>
            </p:nvSpPr>
            <p:spPr>
              <a:xfrm>
                <a:off x="1688737" y="2727204"/>
                <a:ext cx="2811407" cy="461665"/>
              </a:xfrm>
              <a:prstGeom prst="rect">
                <a:avLst/>
              </a:prstGeom>
              <a:noFill/>
            </p:spPr>
            <p:txBody>
              <a:bodyPr wrap="square" rtlCol="0">
                <a:spAutoFit/>
              </a:bodyPr>
              <a:lstStyle/>
              <a:p>
                <a:r>
                  <a:rPr lang="en-US" sz="2400" dirty="0"/>
                  <a:t>Mass Flow Rate      =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91262" y="2727205"/>
                <a:ext cx="766338" cy="461665"/>
              </a:xfrm>
              <a:prstGeom prst="rect">
                <a:avLst/>
              </a:prstGeom>
              <a:noFill/>
            </p:spPr>
            <p:txBody>
              <a:bodyPr wrap="square" rtlCol="0">
                <a:spAutoFit/>
              </a:bodyPr>
              <a:lstStyle/>
              <a:p>
                <a:r>
                  <a:rPr lang="en-US" sz="2400" dirty="0"/>
                  <a:t>    =  </a:t>
                </a:r>
              </a:p>
            </p:txBody>
          </p:sp>
        </p:grpSp>
        <p:sp>
          <p:nvSpPr>
            <p:cNvPr id="14" name="Left Bracket 13">
              <a:extLst>
                <a:ext uri="{FF2B5EF4-FFF2-40B4-BE49-F238E27FC236}">
                  <a16:creationId xmlns:a16="http://schemas.microsoft.com/office/drawing/2014/main" id="{23C5152A-98B7-4158-A8FF-C59F5920EBAF}"/>
                </a:ext>
              </a:extLst>
            </p:cNvPr>
            <p:cNvSpPr/>
            <p:nvPr/>
          </p:nvSpPr>
          <p:spPr>
            <a:xfrm>
              <a:off x="7089415" y="1885977"/>
              <a:ext cx="405894" cy="1312521"/>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Right Bracket 14">
              <a:extLst>
                <a:ext uri="{FF2B5EF4-FFF2-40B4-BE49-F238E27FC236}">
                  <a16:creationId xmlns:a16="http://schemas.microsoft.com/office/drawing/2014/main" id="{B22A8DA8-CAEB-4FA0-AE61-B2CDA2EF3BEE}"/>
                </a:ext>
              </a:extLst>
            </p:cNvPr>
            <p:cNvSpPr/>
            <p:nvPr/>
          </p:nvSpPr>
          <p:spPr>
            <a:xfrm>
              <a:off x="8606486" y="1891076"/>
              <a:ext cx="405894" cy="1312522"/>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 name="Slide Number Placeholder 2">
            <a:extLst>
              <a:ext uri="{FF2B5EF4-FFF2-40B4-BE49-F238E27FC236}">
                <a16:creationId xmlns:a16="http://schemas.microsoft.com/office/drawing/2014/main" id="{5A0D3190-CD30-467E-96ED-C216E972AC22}"/>
              </a:ext>
            </a:extLst>
          </p:cNvPr>
          <p:cNvSpPr>
            <a:spLocks noGrp="1"/>
          </p:cNvSpPr>
          <p:nvPr>
            <p:ph type="sldNum" sz="quarter" idx="12"/>
          </p:nvPr>
        </p:nvSpPr>
        <p:spPr/>
        <p:txBody>
          <a:bodyPr/>
          <a:lstStyle/>
          <a:p>
            <a:fld id="{BA979B0F-16A8-4B27-B506-307BD7628D4F}" type="slidenum">
              <a:rPr lang="en-US" smtClean="0"/>
              <a:t>22</a:t>
            </a:fld>
            <a:endParaRPr lang="en-US"/>
          </a:p>
        </p:txBody>
      </p:sp>
      <p:sp>
        <p:nvSpPr>
          <p:cNvPr id="13" name="Title 1">
            <a:extLst>
              <a:ext uri="{FF2B5EF4-FFF2-40B4-BE49-F238E27FC236}">
                <a16:creationId xmlns:a16="http://schemas.microsoft.com/office/drawing/2014/main" id="{69A38294-F0F2-4DA7-8244-E48C84658892}"/>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
        <p:nvSpPr>
          <p:cNvPr id="5" name="TextBox 4">
            <a:extLst>
              <a:ext uri="{FF2B5EF4-FFF2-40B4-BE49-F238E27FC236}">
                <a16:creationId xmlns:a16="http://schemas.microsoft.com/office/drawing/2014/main" id="{E08EAE60-ECFD-4CC5-B258-EEBDD1ED21A5}"/>
              </a:ext>
            </a:extLst>
          </p:cNvPr>
          <p:cNvSpPr txBox="1"/>
          <p:nvPr/>
        </p:nvSpPr>
        <p:spPr>
          <a:xfrm>
            <a:off x="1884218" y="4087091"/>
            <a:ext cx="8326582" cy="461665"/>
          </a:xfrm>
          <a:prstGeom prst="rect">
            <a:avLst/>
          </a:prstGeom>
          <a:noFill/>
        </p:spPr>
        <p:txBody>
          <a:bodyPr wrap="square" rtlCol="0">
            <a:spAutoFit/>
          </a:bodyPr>
          <a:lstStyle/>
          <a:p>
            <a:r>
              <a:rPr lang="en-US" sz="2400" dirty="0"/>
              <a:t>This represents the simplified units for Mass Flow Rate…</a:t>
            </a:r>
          </a:p>
        </p:txBody>
      </p:sp>
    </p:spTree>
    <p:extLst>
      <p:ext uri="{BB962C8B-B14F-4D97-AF65-F5344CB8AC3E}">
        <p14:creationId xmlns:p14="http://schemas.microsoft.com/office/powerpoint/2010/main" val="3367082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004E6AC-9B5D-4C32-B6C4-C0C6CD49120A}"/>
              </a:ext>
            </a:extLst>
          </p:cNvPr>
          <p:cNvGrpSpPr/>
          <p:nvPr/>
        </p:nvGrpSpPr>
        <p:grpSpPr>
          <a:xfrm>
            <a:off x="1380584" y="2412818"/>
            <a:ext cx="9176578" cy="1317621"/>
            <a:chOff x="1219200" y="1885977"/>
            <a:chExt cx="9020908" cy="1317621"/>
          </a:xfrm>
        </p:grpSpPr>
        <p:grpSp>
          <p:nvGrpSpPr>
            <p:cNvPr id="2" name="Group 1">
              <a:extLst>
                <a:ext uri="{FF2B5EF4-FFF2-40B4-BE49-F238E27FC236}">
                  <a16:creationId xmlns:a16="http://schemas.microsoft.com/office/drawing/2014/main" id="{F3742BF1-C6E2-450B-94FF-34A0D9A5F4A9}"/>
                </a:ext>
              </a:extLst>
            </p:cNvPr>
            <p:cNvGrpSpPr/>
            <p:nvPr/>
          </p:nvGrpSpPr>
          <p:grpSpPr>
            <a:xfrm>
              <a:off x="1219200" y="1955341"/>
              <a:ext cx="9020908" cy="1200329"/>
              <a:chOff x="1564046" y="2425886"/>
              <a:chExt cx="9020908" cy="1200329"/>
            </a:xfrm>
          </p:grpSpPr>
          <p:sp>
            <p:nvSpPr>
              <p:cNvPr id="6" name="TextBox 5">
                <a:extLst>
                  <a:ext uri="{FF2B5EF4-FFF2-40B4-BE49-F238E27FC236}">
                    <a16:creationId xmlns:a16="http://schemas.microsoft.com/office/drawing/2014/main" id="{6B73BA09-F862-4B9F-B410-B791F43BDEAD}"/>
                  </a:ext>
                </a:extLst>
              </p:cNvPr>
              <p:cNvSpPr txBox="1"/>
              <p:nvPr/>
            </p:nvSpPr>
            <p:spPr>
              <a:xfrm>
                <a:off x="7032475" y="2425886"/>
                <a:ext cx="3552479" cy="1200329"/>
              </a:xfrm>
              <a:prstGeom prst="rect">
                <a:avLst/>
              </a:prstGeom>
              <a:noFill/>
            </p:spPr>
            <p:txBody>
              <a:bodyPr wrap="square" rtlCol="0">
                <a:spAutoFit/>
              </a:bodyPr>
              <a:lstStyle/>
              <a:p>
                <a:r>
                  <a:rPr lang="en-US" sz="2400" dirty="0">
                    <a:solidFill>
                      <a:srgbClr val="0070C0"/>
                    </a:solidFill>
                  </a:rPr>
                  <a:t>    </a:t>
                </a:r>
                <a:r>
                  <a:rPr lang="en-US" sz="2400" dirty="0" err="1">
                    <a:solidFill>
                      <a:srgbClr val="0070C0"/>
                    </a:solidFill>
                  </a:rPr>
                  <a:t>Lb</a:t>
                </a:r>
                <a:r>
                  <a:rPr lang="en-US" sz="2400" dirty="0">
                    <a:solidFill>
                      <a:srgbClr val="0070C0"/>
                    </a:solidFill>
                  </a:rPr>
                  <a:t>  * Sec                </a:t>
                </a:r>
                <a:r>
                  <a:rPr lang="en-US" sz="2400" dirty="0">
                    <a:solidFill>
                      <a:srgbClr val="FF0000"/>
                    </a:solidFill>
                  </a:rPr>
                  <a:t>Ft   </a:t>
                </a:r>
                <a:r>
                  <a:rPr lang="en-US" sz="2400" dirty="0">
                    <a:solidFill>
                      <a:srgbClr val="0070C0"/>
                    </a:solidFill>
                  </a:rPr>
                  <a:t>   </a:t>
                </a:r>
              </a:p>
              <a:p>
                <a:r>
                  <a:rPr lang="en-US" sz="2400" dirty="0">
                    <a:solidFill>
                      <a:srgbClr val="0070C0"/>
                    </a:solidFill>
                  </a:rPr>
                  <a:t>   -------------       </a:t>
                </a:r>
                <a:r>
                  <a:rPr lang="en-US" sz="2400" dirty="0"/>
                  <a:t>*</a:t>
                </a:r>
                <a:r>
                  <a:rPr lang="en-US" sz="2400" dirty="0">
                    <a:solidFill>
                      <a:srgbClr val="0070C0"/>
                    </a:solidFill>
                  </a:rPr>
                  <a:t>   </a:t>
                </a:r>
                <a:r>
                  <a:rPr lang="en-US" sz="2400" dirty="0">
                    <a:solidFill>
                      <a:srgbClr val="FF0000"/>
                    </a:solidFill>
                  </a:rPr>
                  <a:t>------- </a:t>
                </a:r>
                <a:r>
                  <a:rPr lang="en-US" sz="2400" dirty="0">
                    <a:solidFill>
                      <a:srgbClr val="0070C0"/>
                    </a:solidFill>
                  </a:rPr>
                  <a:t>  </a:t>
                </a:r>
                <a:endParaRPr lang="en-US" sz="2400" dirty="0">
                  <a:solidFill>
                    <a:srgbClr val="FF0000"/>
                  </a:solidFill>
                </a:endParaRPr>
              </a:p>
              <a:p>
                <a:r>
                  <a:rPr lang="en-US" sz="2400" dirty="0">
                    <a:solidFill>
                      <a:srgbClr val="0070C0"/>
                    </a:solidFill>
                  </a:rPr>
                  <a:t>          Ft                     </a:t>
                </a:r>
                <a:r>
                  <a:rPr lang="en-US" sz="2400" dirty="0">
                    <a:solidFill>
                      <a:srgbClr val="FF0000"/>
                    </a:solidFill>
                  </a:rPr>
                  <a:t>Sec</a:t>
                </a:r>
              </a:p>
            </p:txBody>
          </p:sp>
          <p:sp>
            <p:nvSpPr>
              <p:cNvPr id="11" name="TextBox 10">
                <a:extLst>
                  <a:ext uri="{FF2B5EF4-FFF2-40B4-BE49-F238E27FC236}">
                    <a16:creationId xmlns:a16="http://schemas.microsoft.com/office/drawing/2014/main" id="{67E9DE46-092E-4038-8F72-340901B9D8E3}"/>
                  </a:ext>
                </a:extLst>
              </p:cNvPr>
              <p:cNvSpPr txBox="1"/>
              <p:nvPr/>
            </p:nvSpPr>
            <p:spPr>
              <a:xfrm>
                <a:off x="1564046" y="2727204"/>
                <a:ext cx="4959928" cy="461665"/>
              </a:xfrm>
              <a:prstGeom prst="rect">
                <a:avLst/>
              </a:prstGeom>
              <a:noFill/>
            </p:spPr>
            <p:txBody>
              <a:bodyPr wrap="square" rtlCol="0">
                <a:spAutoFit/>
              </a:bodyPr>
              <a:lstStyle/>
              <a:p>
                <a:r>
                  <a:rPr lang="en-US" sz="2400" dirty="0"/>
                  <a:t>Thrust   =   </a:t>
                </a:r>
                <a:r>
                  <a:rPr lang="en-US" sz="2400" dirty="0">
                    <a:solidFill>
                      <a:srgbClr val="0070C0"/>
                    </a:solidFill>
                  </a:rPr>
                  <a:t>Mass Flow Rate</a:t>
                </a:r>
                <a:r>
                  <a:rPr lang="en-US" sz="2400" dirty="0"/>
                  <a:t>  *  </a:t>
                </a:r>
                <a:r>
                  <a:rPr lang="en-US" sz="2400" dirty="0">
                    <a:solidFill>
                      <a:srgbClr val="FF0000"/>
                    </a:solidFill>
                  </a:rPr>
                  <a:t>Velocity</a:t>
                </a:r>
                <a:r>
                  <a:rPr lang="en-US" sz="2400" dirty="0"/>
                  <a:t>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67664" y="2727205"/>
                <a:ext cx="649105" cy="461665"/>
              </a:xfrm>
              <a:prstGeom prst="rect">
                <a:avLst/>
              </a:prstGeom>
              <a:noFill/>
            </p:spPr>
            <p:txBody>
              <a:bodyPr wrap="square" rtlCol="0">
                <a:spAutoFit/>
              </a:bodyPr>
              <a:lstStyle/>
              <a:p>
                <a:r>
                  <a:rPr lang="en-US" sz="2400" dirty="0"/>
                  <a:t>   =  </a:t>
                </a:r>
              </a:p>
            </p:txBody>
          </p:sp>
        </p:grpSp>
        <p:sp>
          <p:nvSpPr>
            <p:cNvPr id="14" name="Left Bracket 13">
              <a:extLst>
                <a:ext uri="{FF2B5EF4-FFF2-40B4-BE49-F238E27FC236}">
                  <a16:creationId xmlns:a16="http://schemas.microsoft.com/office/drawing/2014/main" id="{23C5152A-98B7-4158-A8FF-C59F5920EBAF}"/>
                </a:ext>
              </a:extLst>
            </p:cNvPr>
            <p:cNvSpPr/>
            <p:nvPr/>
          </p:nvSpPr>
          <p:spPr>
            <a:xfrm>
              <a:off x="6840028" y="1885977"/>
              <a:ext cx="405894" cy="1312521"/>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Right Bracket 14">
              <a:extLst>
                <a:ext uri="{FF2B5EF4-FFF2-40B4-BE49-F238E27FC236}">
                  <a16:creationId xmlns:a16="http://schemas.microsoft.com/office/drawing/2014/main" id="{B22A8DA8-CAEB-4FA0-AE61-B2CDA2EF3BEE}"/>
                </a:ext>
              </a:extLst>
            </p:cNvPr>
            <p:cNvSpPr/>
            <p:nvPr/>
          </p:nvSpPr>
          <p:spPr>
            <a:xfrm>
              <a:off x="7983029" y="1891076"/>
              <a:ext cx="405894" cy="1312522"/>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 name="Slide Number Placeholder 2">
            <a:extLst>
              <a:ext uri="{FF2B5EF4-FFF2-40B4-BE49-F238E27FC236}">
                <a16:creationId xmlns:a16="http://schemas.microsoft.com/office/drawing/2014/main" id="{5A0D3190-CD30-467E-96ED-C216E972AC22}"/>
              </a:ext>
            </a:extLst>
          </p:cNvPr>
          <p:cNvSpPr>
            <a:spLocks noGrp="1"/>
          </p:cNvSpPr>
          <p:nvPr>
            <p:ph type="sldNum" sz="quarter" idx="12"/>
          </p:nvPr>
        </p:nvSpPr>
        <p:spPr/>
        <p:txBody>
          <a:bodyPr/>
          <a:lstStyle/>
          <a:p>
            <a:fld id="{BA979B0F-16A8-4B27-B506-307BD7628D4F}" type="slidenum">
              <a:rPr lang="en-US" smtClean="0"/>
              <a:t>23</a:t>
            </a:fld>
            <a:endParaRPr lang="en-US"/>
          </a:p>
        </p:txBody>
      </p:sp>
      <p:sp>
        <p:nvSpPr>
          <p:cNvPr id="5" name="TextBox 4">
            <a:extLst>
              <a:ext uri="{FF2B5EF4-FFF2-40B4-BE49-F238E27FC236}">
                <a16:creationId xmlns:a16="http://schemas.microsoft.com/office/drawing/2014/main" id="{36B9B3FD-9A3C-4CBD-B0C8-DF15B0DCF3A5}"/>
              </a:ext>
            </a:extLst>
          </p:cNvPr>
          <p:cNvSpPr txBox="1"/>
          <p:nvPr/>
        </p:nvSpPr>
        <p:spPr>
          <a:xfrm>
            <a:off x="1380585" y="1094509"/>
            <a:ext cx="9176578" cy="830997"/>
          </a:xfrm>
          <a:prstGeom prst="rect">
            <a:avLst/>
          </a:prstGeom>
          <a:noFill/>
        </p:spPr>
        <p:txBody>
          <a:bodyPr wrap="square" rtlCol="0">
            <a:spAutoFit/>
          </a:bodyPr>
          <a:lstStyle/>
          <a:p>
            <a:r>
              <a:rPr lang="en-US" sz="2400" dirty="0"/>
              <a:t>Now that the “mass flow rate” has been simplified, the complete thrust equation can be considered: </a:t>
            </a:r>
          </a:p>
        </p:txBody>
      </p:sp>
      <p:sp>
        <p:nvSpPr>
          <p:cNvPr id="13" name="TextBox 12">
            <a:extLst>
              <a:ext uri="{FF2B5EF4-FFF2-40B4-BE49-F238E27FC236}">
                <a16:creationId xmlns:a16="http://schemas.microsoft.com/office/drawing/2014/main" id="{E8EAB5C5-718B-4358-B529-73C79AB0BC5A}"/>
              </a:ext>
            </a:extLst>
          </p:cNvPr>
          <p:cNvSpPr txBox="1"/>
          <p:nvPr/>
        </p:nvSpPr>
        <p:spPr>
          <a:xfrm>
            <a:off x="1380584" y="4309448"/>
            <a:ext cx="9176578" cy="461665"/>
          </a:xfrm>
          <a:prstGeom prst="rect">
            <a:avLst/>
          </a:prstGeom>
          <a:noFill/>
        </p:spPr>
        <p:txBody>
          <a:bodyPr wrap="square" rtlCol="0">
            <a:spAutoFit/>
          </a:bodyPr>
          <a:lstStyle/>
          <a:p>
            <a:r>
              <a:rPr lang="en-US" sz="2400" dirty="0"/>
              <a:t>It’s a simple case of canceling units.  The “Ft” and “Sec” cancel out…</a:t>
            </a:r>
          </a:p>
        </p:txBody>
      </p:sp>
      <p:sp>
        <p:nvSpPr>
          <p:cNvPr id="17" name="Title 1">
            <a:extLst>
              <a:ext uri="{FF2B5EF4-FFF2-40B4-BE49-F238E27FC236}">
                <a16:creationId xmlns:a16="http://schemas.microsoft.com/office/drawing/2014/main" id="{9C0017CF-F022-464B-8859-13FBAED3F7FC}"/>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343397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004E6AC-9B5D-4C32-B6C4-C0C6CD49120A}"/>
              </a:ext>
            </a:extLst>
          </p:cNvPr>
          <p:cNvGrpSpPr/>
          <p:nvPr/>
        </p:nvGrpSpPr>
        <p:grpSpPr>
          <a:xfrm>
            <a:off x="1380584" y="2412818"/>
            <a:ext cx="9176578" cy="1317621"/>
            <a:chOff x="1219200" y="1885977"/>
            <a:chExt cx="9020908" cy="1317621"/>
          </a:xfrm>
        </p:grpSpPr>
        <p:grpSp>
          <p:nvGrpSpPr>
            <p:cNvPr id="2" name="Group 1">
              <a:extLst>
                <a:ext uri="{FF2B5EF4-FFF2-40B4-BE49-F238E27FC236}">
                  <a16:creationId xmlns:a16="http://schemas.microsoft.com/office/drawing/2014/main" id="{F3742BF1-C6E2-450B-94FF-34A0D9A5F4A9}"/>
                </a:ext>
              </a:extLst>
            </p:cNvPr>
            <p:cNvGrpSpPr/>
            <p:nvPr/>
          </p:nvGrpSpPr>
          <p:grpSpPr>
            <a:xfrm>
              <a:off x="1219200" y="1955341"/>
              <a:ext cx="9020908" cy="1200329"/>
              <a:chOff x="1564046" y="2425886"/>
              <a:chExt cx="9020908" cy="1200329"/>
            </a:xfrm>
          </p:grpSpPr>
          <p:sp>
            <p:nvSpPr>
              <p:cNvPr id="6" name="TextBox 5">
                <a:extLst>
                  <a:ext uri="{FF2B5EF4-FFF2-40B4-BE49-F238E27FC236}">
                    <a16:creationId xmlns:a16="http://schemas.microsoft.com/office/drawing/2014/main" id="{6B73BA09-F862-4B9F-B410-B791F43BDEAD}"/>
                  </a:ext>
                </a:extLst>
              </p:cNvPr>
              <p:cNvSpPr txBox="1"/>
              <p:nvPr/>
            </p:nvSpPr>
            <p:spPr>
              <a:xfrm>
                <a:off x="7032475" y="2425886"/>
                <a:ext cx="3552479" cy="1200329"/>
              </a:xfrm>
              <a:prstGeom prst="rect">
                <a:avLst/>
              </a:prstGeom>
              <a:noFill/>
            </p:spPr>
            <p:txBody>
              <a:bodyPr wrap="square" rtlCol="0">
                <a:spAutoFit/>
              </a:bodyPr>
              <a:lstStyle/>
              <a:p>
                <a:r>
                  <a:rPr lang="en-US" sz="2400" dirty="0">
                    <a:solidFill>
                      <a:srgbClr val="0070C0"/>
                    </a:solidFill>
                  </a:rPr>
                  <a:t>    </a:t>
                </a:r>
                <a:r>
                  <a:rPr lang="en-US" sz="2400" dirty="0" err="1">
                    <a:solidFill>
                      <a:srgbClr val="0070C0"/>
                    </a:solidFill>
                  </a:rPr>
                  <a:t>Lb</a:t>
                </a:r>
                <a:r>
                  <a:rPr lang="en-US" sz="2400" dirty="0">
                    <a:solidFill>
                      <a:srgbClr val="0070C0"/>
                    </a:solidFill>
                  </a:rPr>
                  <a:t>  * Sec                </a:t>
                </a:r>
                <a:r>
                  <a:rPr lang="en-US" sz="2400" dirty="0">
                    <a:solidFill>
                      <a:srgbClr val="FF0000"/>
                    </a:solidFill>
                  </a:rPr>
                  <a:t>Ft   </a:t>
                </a:r>
                <a:r>
                  <a:rPr lang="en-US" sz="2400" dirty="0">
                    <a:solidFill>
                      <a:srgbClr val="0070C0"/>
                    </a:solidFill>
                  </a:rPr>
                  <a:t>   </a:t>
                </a:r>
              </a:p>
              <a:p>
                <a:r>
                  <a:rPr lang="en-US" sz="2400" dirty="0">
                    <a:solidFill>
                      <a:srgbClr val="0070C0"/>
                    </a:solidFill>
                  </a:rPr>
                  <a:t>   -------------       </a:t>
                </a:r>
                <a:r>
                  <a:rPr lang="en-US" sz="2400" dirty="0"/>
                  <a:t>*</a:t>
                </a:r>
                <a:r>
                  <a:rPr lang="en-US" sz="2400" dirty="0">
                    <a:solidFill>
                      <a:srgbClr val="0070C0"/>
                    </a:solidFill>
                  </a:rPr>
                  <a:t>   </a:t>
                </a:r>
                <a:r>
                  <a:rPr lang="en-US" sz="2400" dirty="0">
                    <a:solidFill>
                      <a:srgbClr val="FF0000"/>
                    </a:solidFill>
                  </a:rPr>
                  <a:t>------- </a:t>
                </a:r>
                <a:r>
                  <a:rPr lang="en-US" sz="2400" dirty="0">
                    <a:solidFill>
                      <a:srgbClr val="0070C0"/>
                    </a:solidFill>
                  </a:rPr>
                  <a:t>  </a:t>
                </a:r>
                <a:endParaRPr lang="en-US" sz="2400" dirty="0">
                  <a:solidFill>
                    <a:srgbClr val="FF0000"/>
                  </a:solidFill>
                </a:endParaRPr>
              </a:p>
              <a:p>
                <a:r>
                  <a:rPr lang="en-US" sz="2400" dirty="0">
                    <a:solidFill>
                      <a:srgbClr val="0070C0"/>
                    </a:solidFill>
                  </a:rPr>
                  <a:t>          Ft                     </a:t>
                </a:r>
                <a:r>
                  <a:rPr lang="en-US" sz="2400" dirty="0">
                    <a:solidFill>
                      <a:srgbClr val="FF0000"/>
                    </a:solidFill>
                  </a:rPr>
                  <a:t>Sec</a:t>
                </a:r>
              </a:p>
            </p:txBody>
          </p:sp>
          <p:sp>
            <p:nvSpPr>
              <p:cNvPr id="11" name="TextBox 10">
                <a:extLst>
                  <a:ext uri="{FF2B5EF4-FFF2-40B4-BE49-F238E27FC236}">
                    <a16:creationId xmlns:a16="http://schemas.microsoft.com/office/drawing/2014/main" id="{67E9DE46-092E-4038-8F72-340901B9D8E3}"/>
                  </a:ext>
                </a:extLst>
              </p:cNvPr>
              <p:cNvSpPr txBox="1"/>
              <p:nvPr/>
            </p:nvSpPr>
            <p:spPr>
              <a:xfrm>
                <a:off x="1564046" y="2727204"/>
                <a:ext cx="4959928" cy="461665"/>
              </a:xfrm>
              <a:prstGeom prst="rect">
                <a:avLst/>
              </a:prstGeom>
              <a:noFill/>
            </p:spPr>
            <p:txBody>
              <a:bodyPr wrap="square" rtlCol="0">
                <a:spAutoFit/>
              </a:bodyPr>
              <a:lstStyle/>
              <a:p>
                <a:r>
                  <a:rPr lang="en-US" sz="2400" dirty="0"/>
                  <a:t>Thrust   =   Mass Flow Rate  *  Velocity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67664" y="2727205"/>
                <a:ext cx="649105" cy="461665"/>
              </a:xfrm>
              <a:prstGeom prst="rect">
                <a:avLst/>
              </a:prstGeom>
              <a:noFill/>
            </p:spPr>
            <p:txBody>
              <a:bodyPr wrap="square" rtlCol="0">
                <a:spAutoFit/>
              </a:bodyPr>
              <a:lstStyle/>
              <a:p>
                <a:r>
                  <a:rPr lang="en-US" sz="2400" dirty="0"/>
                  <a:t>   =  </a:t>
                </a:r>
              </a:p>
            </p:txBody>
          </p:sp>
        </p:grpSp>
        <p:sp>
          <p:nvSpPr>
            <p:cNvPr id="14" name="Left Bracket 13">
              <a:extLst>
                <a:ext uri="{FF2B5EF4-FFF2-40B4-BE49-F238E27FC236}">
                  <a16:creationId xmlns:a16="http://schemas.microsoft.com/office/drawing/2014/main" id="{23C5152A-98B7-4158-A8FF-C59F5920EBAF}"/>
                </a:ext>
              </a:extLst>
            </p:cNvPr>
            <p:cNvSpPr/>
            <p:nvPr/>
          </p:nvSpPr>
          <p:spPr>
            <a:xfrm>
              <a:off x="6840028" y="1885977"/>
              <a:ext cx="405894" cy="1312521"/>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Right Bracket 14">
              <a:extLst>
                <a:ext uri="{FF2B5EF4-FFF2-40B4-BE49-F238E27FC236}">
                  <a16:creationId xmlns:a16="http://schemas.microsoft.com/office/drawing/2014/main" id="{B22A8DA8-CAEB-4FA0-AE61-B2CDA2EF3BEE}"/>
                </a:ext>
              </a:extLst>
            </p:cNvPr>
            <p:cNvSpPr/>
            <p:nvPr/>
          </p:nvSpPr>
          <p:spPr>
            <a:xfrm>
              <a:off x="7983029" y="1891076"/>
              <a:ext cx="405894" cy="1312522"/>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 name="Slide Number Placeholder 2">
            <a:extLst>
              <a:ext uri="{FF2B5EF4-FFF2-40B4-BE49-F238E27FC236}">
                <a16:creationId xmlns:a16="http://schemas.microsoft.com/office/drawing/2014/main" id="{5A0D3190-CD30-467E-96ED-C216E972AC22}"/>
              </a:ext>
            </a:extLst>
          </p:cNvPr>
          <p:cNvSpPr>
            <a:spLocks noGrp="1"/>
          </p:cNvSpPr>
          <p:nvPr>
            <p:ph type="sldNum" sz="quarter" idx="12"/>
          </p:nvPr>
        </p:nvSpPr>
        <p:spPr/>
        <p:txBody>
          <a:bodyPr/>
          <a:lstStyle/>
          <a:p>
            <a:fld id="{BA979B0F-16A8-4B27-B506-307BD7628D4F}" type="slidenum">
              <a:rPr lang="en-US" smtClean="0"/>
              <a:t>24</a:t>
            </a:fld>
            <a:endParaRPr lang="en-US"/>
          </a:p>
        </p:txBody>
      </p:sp>
      <p:sp>
        <p:nvSpPr>
          <p:cNvPr id="5" name="TextBox 4">
            <a:extLst>
              <a:ext uri="{FF2B5EF4-FFF2-40B4-BE49-F238E27FC236}">
                <a16:creationId xmlns:a16="http://schemas.microsoft.com/office/drawing/2014/main" id="{36B9B3FD-9A3C-4CBD-B0C8-DF15B0DCF3A5}"/>
              </a:ext>
            </a:extLst>
          </p:cNvPr>
          <p:cNvSpPr txBox="1"/>
          <p:nvPr/>
        </p:nvSpPr>
        <p:spPr>
          <a:xfrm>
            <a:off x="1380585" y="1094509"/>
            <a:ext cx="9176578" cy="830997"/>
          </a:xfrm>
          <a:prstGeom prst="rect">
            <a:avLst/>
          </a:prstGeom>
          <a:noFill/>
        </p:spPr>
        <p:txBody>
          <a:bodyPr wrap="square" rtlCol="0">
            <a:spAutoFit/>
          </a:bodyPr>
          <a:lstStyle/>
          <a:p>
            <a:r>
              <a:rPr lang="en-US" sz="2400" dirty="0"/>
              <a:t>Now that the “mass flow rate” has been simplified, the complete thrust equation can be considered: </a:t>
            </a:r>
          </a:p>
        </p:txBody>
      </p:sp>
      <p:sp>
        <p:nvSpPr>
          <p:cNvPr id="13" name="TextBox 12">
            <a:extLst>
              <a:ext uri="{FF2B5EF4-FFF2-40B4-BE49-F238E27FC236}">
                <a16:creationId xmlns:a16="http://schemas.microsoft.com/office/drawing/2014/main" id="{E8EAB5C5-718B-4358-B529-73C79AB0BC5A}"/>
              </a:ext>
            </a:extLst>
          </p:cNvPr>
          <p:cNvSpPr txBox="1"/>
          <p:nvPr/>
        </p:nvSpPr>
        <p:spPr>
          <a:xfrm>
            <a:off x="1380584" y="4309448"/>
            <a:ext cx="9176578" cy="461665"/>
          </a:xfrm>
          <a:prstGeom prst="rect">
            <a:avLst/>
          </a:prstGeom>
          <a:noFill/>
        </p:spPr>
        <p:txBody>
          <a:bodyPr wrap="square" rtlCol="0">
            <a:spAutoFit/>
          </a:bodyPr>
          <a:lstStyle/>
          <a:p>
            <a:r>
              <a:rPr lang="en-US" sz="2400" dirty="0"/>
              <a:t>It’s a simple case of canceling units.  The “Ft” and “Sec” cancel out…</a:t>
            </a:r>
          </a:p>
        </p:txBody>
      </p:sp>
      <p:cxnSp>
        <p:nvCxnSpPr>
          <p:cNvPr id="8" name="Straight Connector 7">
            <a:extLst>
              <a:ext uri="{FF2B5EF4-FFF2-40B4-BE49-F238E27FC236}">
                <a16:creationId xmlns:a16="http://schemas.microsoft.com/office/drawing/2014/main" id="{BF9AFBBF-AB91-450F-9A04-575F013BE4A7}"/>
              </a:ext>
            </a:extLst>
          </p:cNvPr>
          <p:cNvCxnSpPr/>
          <p:nvPr/>
        </p:nvCxnSpPr>
        <p:spPr>
          <a:xfrm flipV="1">
            <a:off x="7910945" y="2618509"/>
            <a:ext cx="471055"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0753496-56D4-4A43-A13C-0E520772A7B7}"/>
              </a:ext>
            </a:extLst>
          </p:cNvPr>
          <p:cNvCxnSpPr/>
          <p:nvPr/>
        </p:nvCxnSpPr>
        <p:spPr>
          <a:xfrm flipV="1">
            <a:off x="9380069" y="3276600"/>
            <a:ext cx="471055"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67C9B5A5-BFDF-4FFA-8CFB-93A92CC8A695}"/>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195345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004E6AC-9B5D-4C32-B6C4-C0C6CD49120A}"/>
              </a:ext>
            </a:extLst>
          </p:cNvPr>
          <p:cNvGrpSpPr/>
          <p:nvPr/>
        </p:nvGrpSpPr>
        <p:grpSpPr>
          <a:xfrm>
            <a:off x="1380584" y="2412818"/>
            <a:ext cx="9176578" cy="1317621"/>
            <a:chOff x="1219200" y="1885977"/>
            <a:chExt cx="9020908" cy="1317621"/>
          </a:xfrm>
        </p:grpSpPr>
        <p:grpSp>
          <p:nvGrpSpPr>
            <p:cNvPr id="2" name="Group 1">
              <a:extLst>
                <a:ext uri="{FF2B5EF4-FFF2-40B4-BE49-F238E27FC236}">
                  <a16:creationId xmlns:a16="http://schemas.microsoft.com/office/drawing/2014/main" id="{F3742BF1-C6E2-450B-94FF-34A0D9A5F4A9}"/>
                </a:ext>
              </a:extLst>
            </p:cNvPr>
            <p:cNvGrpSpPr/>
            <p:nvPr/>
          </p:nvGrpSpPr>
          <p:grpSpPr>
            <a:xfrm>
              <a:off x="1219200" y="1955341"/>
              <a:ext cx="9020908" cy="1200329"/>
              <a:chOff x="1564046" y="2425886"/>
              <a:chExt cx="9020908" cy="1200329"/>
            </a:xfrm>
          </p:grpSpPr>
          <p:sp>
            <p:nvSpPr>
              <p:cNvPr id="6" name="TextBox 5">
                <a:extLst>
                  <a:ext uri="{FF2B5EF4-FFF2-40B4-BE49-F238E27FC236}">
                    <a16:creationId xmlns:a16="http://schemas.microsoft.com/office/drawing/2014/main" id="{6B73BA09-F862-4B9F-B410-B791F43BDEAD}"/>
                  </a:ext>
                </a:extLst>
              </p:cNvPr>
              <p:cNvSpPr txBox="1"/>
              <p:nvPr/>
            </p:nvSpPr>
            <p:spPr>
              <a:xfrm>
                <a:off x="7032475" y="2425886"/>
                <a:ext cx="3552479" cy="1200329"/>
              </a:xfrm>
              <a:prstGeom prst="rect">
                <a:avLst/>
              </a:prstGeom>
              <a:noFill/>
            </p:spPr>
            <p:txBody>
              <a:bodyPr wrap="square" rtlCol="0">
                <a:spAutoFit/>
              </a:bodyPr>
              <a:lstStyle/>
              <a:p>
                <a:r>
                  <a:rPr lang="en-US" sz="2400" dirty="0">
                    <a:solidFill>
                      <a:srgbClr val="0070C0"/>
                    </a:solidFill>
                  </a:rPr>
                  <a:t>    </a:t>
                </a:r>
                <a:r>
                  <a:rPr lang="en-US" sz="2400" dirty="0" err="1">
                    <a:solidFill>
                      <a:srgbClr val="0070C0"/>
                    </a:solidFill>
                  </a:rPr>
                  <a:t>Lb</a:t>
                </a:r>
                <a:r>
                  <a:rPr lang="en-US" sz="2400" dirty="0">
                    <a:solidFill>
                      <a:srgbClr val="0070C0"/>
                    </a:solidFill>
                  </a:rPr>
                  <a:t>                            </a:t>
                </a:r>
                <a:r>
                  <a:rPr lang="en-US" sz="2400" dirty="0">
                    <a:solidFill>
                      <a:srgbClr val="FF0000"/>
                    </a:solidFill>
                  </a:rPr>
                  <a:t>Ft   </a:t>
                </a:r>
                <a:r>
                  <a:rPr lang="en-US" sz="2400" dirty="0">
                    <a:solidFill>
                      <a:srgbClr val="0070C0"/>
                    </a:solidFill>
                  </a:rPr>
                  <a:t>   </a:t>
                </a:r>
              </a:p>
              <a:p>
                <a:r>
                  <a:rPr lang="en-US" sz="2400" dirty="0">
                    <a:solidFill>
                      <a:srgbClr val="0070C0"/>
                    </a:solidFill>
                  </a:rPr>
                  <a:t>   -------------       </a:t>
                </a:r>
                <a:r>
                  <a:rPr lang="en-US" sz="2400" dirty="0"/>
                  <a:t>*</a:t>
                </a:r>
                <a:r>
                  <a:rPr lang="en-US" sz="2400" dirty="0">
                    <a:solidFill>
                      <a:srgbClr val="0070C0"/>
                    </a:solidFill>
                  </a:rPr>
                  <a:t>   </a:t>
                </a:r>
                <a:r>
                  <a:rPr lang="en-US" sz="2400" dirty="0">
                    <a:solidFill>
                      <a:srgbClr val="FF0000"/>
                    </a:solidFill>
                  </a:rPr>
                  <a:t>------- </a:t>
                </a:r>
                <a:r>
                  <a:rPr lang="en-US" sz="2400" dirty="0">
                    <a:solidFill>
                      <a:srgbClr val="0070C0"/>
                    </a:solidFill>
                  </a:rPr>
                  <a:t>  </a:t>
                </a:r>
                <a:endParaRPr lang="en-US" sz="2400" dirty="0">
                  <a:solidFill>
                    <a:srgbClr val="FF0000"/>
                  </a:solidFill>
                </a:endParaRPr>
              </a:p>
              <a:p>
                <a:r>
                  <a:rPr lang="en-US" sz="2400" dirty="0">
                    <a:solidFill>
                      <a:srgbClr val="0070C0"/>
                    </a:solidFill>
                  </a:rPr>
                  <a:t>          Ft                    </a:t>
                </a:r>
                <a:endParaRPr lang="en-US" sz="2400" dirty="0">
                  <a:solidFill>
                    <a:srgbClr val="FF0000"/>
                  </a:solidFill>
                </a:endParaRPr>
              </a:p>
            </p:txBody>
          </p:sp>
          <p:sp>
            <p:nvSpPr>
              <p:cNvPr id="11" name="TextBox 10">
                <a:extLst>
                  <a:ext uri="{FF2B5EF4-FFF2-40B4-BE49-F238E27FC236}">
                    <a16:creationId xmlns:a16="http://schemas.microsoft.com/office/drawing/2014/main" id="{67E9DE46-092E-4038-8F72-340901B9D8E3}"/>
                  </a:ext>
                </a:extLst>
              </p:cNvPr>
              <p:cNvSpPr txBox="1"/>
              <p:nvPr/>
            </p:nvSpPr>
            <p:spPr>
              <a:xfrm>
                <a:off x="1564046" y="2727204"/>
                <a:ext cx="4959928" cy="461665"/>
              </a:xfrm>
              <a:prstGeom prst="rect">
                <a:avLst/>
              </a:prstGeom>
              <a:noFill/>
            </p:spPr>
            <p:txBody>
              <a:bodyPr wrap="square" rtlCol="0">
                <a:spAutoFit/>
              </a:bodyPr>
              <a:lstStyle/>
              <a:p>
                <a:r>
                  <a:rPr lang="en-US" sz="2400" dirty="0"/>
                  <a:t>Thrust   =   Mass Flow Rate  *  Velocity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67664" y="2727205"/>
                <a:ext cx="649105" cy="461665"/>
              </a:xfrm>
              <a:prstGeom prst="rect">
                <a:avLst/>
              </a:prstGeom>
              <a:noFill/>
            </p:spPr>
            <p:txBody>
              <a:bodyPr wrap="square" rtlCol="0">
                <a:spAutoFit/>
              </a:bodyPr>
              <a:lstStyle/>
              <a:p>
                <a:r>
                  <a:rPr lang="en-US" sz="2400" dirty="0"/>
                  <a:t>   =  </a:t>
                </a:r>
              </a:p>
            </p:txBody>
          </p:sp>
        </p:grpSp>
        <p:sp>
          <p:nvSpPr>
            <p:cNvPr id="14" name="Left Bracket 13">
              <a:extLst>
                <a:ext uri="{FF2B5EF4-FFF2-40B4-BE49-F238E27FC236}">
                  <a16:creationId xmlns:a16="http://schemas.microsoft.com/office/drawing/2014/main" id="{23C5152A-98B7-4158-A8FF-C59F5920EBAF}"/>
                </a:ext>
              </a:extLst>
            </p:cNvPr>
            <p:cNvSpPr/>
            <p:nvPr/>
          </p:nvSpPr>
          <p:spPr>
            <a:xfrm>
              <a:off x="6840028" y="1885977"/>
              <a:ext cx="405894" cy="1312521"/>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Right Bracket 14">
              <a:extLst>
                <a:ext uri="{FF2B5EF4-FFF2-40B4-BE49-F238E27FC236}">
                  <a16:creationId xmlns:a16="http://schemas.microsoft.com/office/drawing/2014/main" id="{B22A8DA8-CAEB-4FA0-AE61-B2CDA2EF3BEE}"/>
                </a:ext>
              </a:extLst>
            </p:cNvPr>
            <p:cNvSpPr/>
            <p:nvPr/>
          </p:nvSpPr>
          <p:spPr>
            <a:xfrm>
              <a:off x="7983029" y="1891076"/>
              <a:ext cx="405894" cy="1312522"/>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 name="Slide Number Placeholder 2">
            <a:extLst>
              <a:ext uri="{FF2B5EF4-FFF2-40B4-BE49-F238E27FC236}">
                <a16:creationId xmlns:a16="http://schemas.microsoft.com/office/drawing/2014/main" id="{5A0D3190-CD30-467E-96ED-C216E972AC22}"/>
              </a:ext>
            </a:extLst>
          </p:cNvPr>
          <p:cNvSpPr>
            <a:spLocks noGrp="1"/>
          </p:cNvSpPr>
          <p:nvPr>
            <p:ph type="sldNum" sz="quarter" idx="12"/>
          </p:nvPr>
        </p:nvSpPr>
        <p:spPr/>
        <p:txBody>
          <a:bodyPr/>
          <a:lstStyle/>
          <a:p>
            <a:fld id="{BA979B0F-16A8-4B27-B506-307BD7628D4F}" type="slidenum">
              <a:rPr lang="en-US" smtClean="0"/>
              <a:t>25</a:t>
            </a:fld>
            <a:endParaRPr lang="en-US"/>
          </a:p>
        </p:txBody>
      </p:sp>
      <p:sp>
        <p:nvSpPr>
          <p:cNvPr id="5" name="TextBox 4">
            <a:extLst>
              <a:ext uri="{FF2B5EF4-FFF2-40B4-BE49-F238E27FC236}">
                <a16:creationId xmlns:a16="http://schemas.microsoft.com/office/drawing/2014/main" id="{36B9B3FD-9A3C-4CBD-B0C8-DF15B0DCF3A5}"/>
              </a:ext>
            </a:extLst>
          </p:cNvPr>
          <p:cNvSpPr txBox="1"/>
          <p:nvPr/>
        </p:nvSpPr>
        <p:spPr>
          <a:xfrm>
            <a:off x="1380585" y="1094509"/>
            <a:ext cx="9176578" cy="830997"/>
          </a:xfrm>
          <a:prstGeom prst="rect">
            <a:avLst/>
          </a:prstGeom>
          <a:noFill/>
        </p:spPr>
        <p:txBody>
          <a:bodyPr wrap="square" rtlCol="0">
            <a:spAutoFit/>
          </a:bodyPr>
          <a:lstStyle/>
          <a:p>
            <a:r>
              <a:rPr lang="en-US" sz="2400" dirty="0"/>
              <a:t>Now that the “mass flow rate” has been simplified, the complete thrust equation can be considered: </a:t>
            </a:r>
          </a:p>
        </p:txBody>
      </p:sp>
      <p:sp>
        <p:nvSpPr>
          <p:cNvPr id="13" name="TextBox 12">
            <a:extLst>
              <a:ext uri="{FF2B5EF4-FFF2-40B4-BE49-F238E27FC236}">
                <a16:creationId xmlns:a16="http://schemas.microsoft.com/office/drawing/2014/main" id="{E8EAB5C5-718B-4358-B529-73C79AB0BC5A}"/>
              </a:ext>
            </a:extLst>
          </p:cNvPr>
          <p:cNvSpPr txBox="1"/>
          <p:nvPr/>
        </p:nvSpPr>
        <p:spPr>
          <a:xfrm>
            <a:off x="1380584" y="4309448"/>
            <a:ext cx="9176578" cy="461665"/>
          </a:xfrm>
          <a:prstGeom prst="rect">
            <a:avLst/>
          </a:prstGeom>
          <a:noFill/>
        </p:spPr>
        <p:txBody>
          <a:bodyPr wrap="square" rtlCol="0">
            <a:spAutoFit/>
          </a:bodyPr>
          <a:lstStyle/>
          <a:p>
            <a:r>
              <a:rPr lang="en-US" sz="2400" dirty="0"/>
              <a:t>It’s a simple case of canceling units.  The “Ft” and “Sec” cancel out…</a:t>
            </a:r>
          </a:p>
        </p:txBody>
      </p:sp>
      <p:cxnSp>
        <p:nvCxnSpPr>
          <p:cNvPr id="8" name="Straight Connector 7">
            <a:extLst>
              <a:ext uri="{FF2B5EF4-FFF2-40B4-BE49-F238E27FC236}">
                <a16:creationId xmlns:a16="http://schemas.microsoft.com/office/drawing/2014/main" id="{BF9AFBBF-AB91-450F-9A04-575F013BE4A7}"/>
              </a:ext>
            </a:extLst>
          </p:cNvPr>
          <p:cNvCxnSpPr/>
          <p:nvPr/>
        </p:nvCxnSpPr>
        <p:spPr>
          <a:xfrm flipV="1">
            <a:off x="7628797" y="3276600"/>
            <a:ext cx="471055"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0753496-56D4-4A43-A13C-0E520772A7B7}"/>
              </a:ext>
            </a:extLst>
          </p:cNvPr>
          <p:cNvCxnSpPr/>
          <p:nvPr/>
        </p:nvCxnSpPr>
        <p:spPr>
          <a:xfrm flipV="1">
            <a:off x="9352901" y="2545516"/>
            <a:ext cx="471055"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816451A8-0E17-49D9-841D-B125FF5F0F56}"/>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2547343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004E6AC-9B5D-4C32-B6C4-C0C6CD49120A}"/>
              </a:ext>
            </a:extLst>
          </p:cNvPr>
          <p:cNvGrpSpPr/>
          <p:nvPr/>
        </p:nvGrpSpPr>
        <p:grpSpPr>
          <a:xfrm>
            <a:off x="1380584" y="2412818"/>
            <a:ext cx="7154898" cy="1317621"/>
            <a:chOff x="1219200" y="1885977"/>
            <a:chExt cx="7033523" cy="1317621"/>
          </a:xfrm>
        </p:grpSpPr>
        <p:grpSp>
          <p:nvGrpSpPr>
            <p:cNvPr id="2" name="Group 1">
              <a:extLst>
                <a:ext uri="{FF2B5EF4-FFF2-40B4-BE49-F238E27FC236}">
                  <a16:creationId xmlns:a16="http://schemas.microsoft.com/office/drawing/2014/main" id="{F3742BF1-C6E2-450B-94FF-34A0D9A5F4A9}"/>
                </a:ext>
              </a:extLst>
            </p:cNvPr>
            <p:cNvGrpSpPr/>
            <p:nvPr/>
          </p:nvGrpSpPr>
          <p:grpSpPr>
            <a:xfrm>
              <a:off x="1219200" y="2256659"/>
              <a:ext cx="6901371" cy="468348"/>
              <a:chOff x="1564046" y="2727204"/>
              <a:chExt cx="6901371" cy="468348"/>
            </a:xfrm>
          </p:grpSpPr>
          <p:sp>
            <p:nvSpPr>
              <p:cNvPr id="6" name="TextBox 5">
                <a:extLst>
                  <a:ext uri="{FF2B5EF4-FFF2-40B4-BE49-F238E27FC236}">
                    <a16:creationId xmlns:a16="http://schemas.microsoft.com/office/drawing/2014/main" id="{6B73BA09-F862-4B9F-B410-B791F43BDEAD}"/>
                  </a:ext>
                </a:extLst>
              </p:cNvPr>
              <p:cNvSpPr txBox="1"/>
              <p:nvPr/>
            </p:nvSpPr>
            <p:spPr>
              <a:xfrm>
                <a:off x="7364450" y="2733887"/>
                <a:ext cx="1100967" cy="461665"/>
              </a:xfrm>
              <a:prstGeom prst="rect">
                <a:avLst/>
              </a:prstGeom>
              <a:noFill/>
            </p:spPr>
            <p:txBody>
              <a:bodyPr wrap="square" rtlCol="0">
                <a:spAutoFit/>
              </a:bodyPr>
              <a:lstStyle/>
              <a:p>
                <a:r>
                  <a:rPr lang="en-US" sz="2400" dirty="0">
                    <a:solidFill>
                      <a:srgbClr val="0070C0"/>
                    </a:solidFill>
                  </a:rPr>
                  <a:t>    </a:t>
                </a:r>
                <a:r>
                  <a:rPr lang="en-US" sz="2400" dirty="0" err="1">
                    <a:solidFill>
                      <a:srgbClr val="0070C0"/>
                    </a:solidFill>
                  </a:rPr>
                  <a:t>Lb</a:t>
                </a:r>
                <a:r>
                  <a:rPr lang="en-US" sz="2400" dirty="0">
                    <a:solidFill>
                      <a:srgbClr val="0070C0"/>
                    </a:solidFill>
                  </a:rPr>
                  <a:t>        </a:t>
                </a:r>
                <a:endParaRPr lang="en-US" sz="2400" dirty="0">
                  <a:solidFill>
                    <a:srgbClr val="FF0000"/>
                  </a:solidFill>
                </a:endParaRPr>
              </a:p>
            </p:txBody>
          </p:sp>
          <p:sp>
            <p:nvSpPr>
              <p:cNvPr id="11" name="TextBox 10">
                <a:extLst>
                  <a:ext uri="{FF2B5EF4-FFF2-40B4-BE49-F238E27FC236}">
                    <a16:creationId xmlns:a16="http://schemas.microsoft.com/office/drawing/2014/main" id="{67E9DE46-092E-4038-8F72-340901B9D8E3}"/>
                  </a:ext>
                </a:extLst>
              </p:cNvPr>
              <p:cNvSpPr txBox="1"/>
              <p:nvPr/>
            </p:nvSpPr>
            <p:spPr>
              <a:xfrm>
                <a:off x="1564046" y="2727204"/>
                <a:ext cx="4959928" cy="461665"/>
              </a:xfrm>
              <a:prstGeom prst="rect">
                <a:avLst/>
              </a:prstGeom>
              <a:noFill/>
            </p:spPr>
            <p:txBody>
              <a:bodyPr wrap="square" rtlCol="0">
                <a:spAutoFit/>
              </a:bodyPr>
              <a:lstStyle/>
              <a:p>
                <a:r>
                  <a:rPr lang="en-US" sz="2400" dirty="0"/>
                  <a:t>Thrust   =   Mass Flow Rate  *  Velocity </a:t>
                </a:r>
              </a:p>
            </p:txBody>
          </p:sp>
          <p:sp>
            <p:nvSpPr>
              <p:cNvPr id="12" name="TextBox 11">
                <a:extLst>
                  <a:ext uri="{FF2B5EF4-FFF2-40B4-BE49-F238E27FC236}">
                    <a16:creationId xmlns:a16="http://schemas.microsoft.com/office/drawing/2014/main" id="{4EBBF1A3-014A-4330-8E2E-0DDC8DDDE247}"/>
                  </a:ext>
                </a:extLst>
              </p:cNvPr>
              <p:cNvSpPr txBox="1"/>
              <p:nvPr/>
            </p:nvSpPr>
            <p:spPr>
              <a:xfrm>
                <a:off x="6267664" y="2727205"/>
                <a:ext cx="649105" cy="461665"/>
              </a:xfrm>
              <a:prstGeom prst="rect">
                <a:avLst/>
              </a:prstGeom>
              <a:noFill/>
            </p:spPr>
            <p:txBody>
              <a:bodyPr wrap="square" rtlCol="0">
                <a:spAutoFit/>
              </a:bodyPr>
              <a:lstStyle/>
              <a:p>
                <a:r>
                  <a:rPr lang="en-US" sz="2400" dirty="0"/>
                  <a:t>   =  </a:t>
                </a:r>
              </a:p>
            </p:txBody>
          </p:sp>
        </p:grpSp>
        <p:sp>
          <p:nvSpPr>
            <p:cNvPr id="14" name="Left Bracket 13">
              <a:extLst>
                <a:ext uri="{FF2B5EF4-FFF2-40B4-BE49-F238E27FC236}">
                  <a16:creationId xmlns:a16="http://schemas.microsoft.com/office/drawing/2014/main" id="{23C5152A-98B7-4158-A8FF-C59F5920EBAF}"/>
                </a:ext>
              </a:extLst>
            </p:cNvPr>
            <p:cNvSpPr/>
            <p:nvPr/>
          </p:nvSpPr>
          <p:spPr>
            <a:xfrm>
              <a:off x="6840028" y="1885977"/>
              <a:ext cx="405894" cy="1312521"/>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Right Bracket 14">
              <a:extLst>
                <a:ext uri="{FF2B5EF4-FFF2-40B4-BE49-F238E27FC236}">
                  <a16:creationId xmlns:a16="http://schemas.microsoft.com/office/drawing/2014/main" id="{B22A8DA8-CAEB-4FA0-AE61-B2CDA2EF3BEE}"/>
                </a:ext>
              </a:extLst>
            </p:cNvPr>
            <p:cNvSpPr/>
            <p:nvPr/>
          </p:nvSpPr>
          <p:spPr>
            <a:xfrm>
              <a:off x="7846829" y="1891076"/>
              <a:ext cx="405894" cy="1312522"/>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 name="Slide Number Placeholder 2">
            <a:extLst>
              <a:ext uri="{FF2B5EF4-FFF2-40B4-BE49-F238E27FC236}">
                <a16:creationId xmlns:a16="http://schemas.microsoft.com/office/drawing/2014/main" id="{5A0D3190-CD30-467E-96ED-C216E972AC22}"/>
              </a:ext>
            </a:extLst>
          </p:cNvPr>
          <p:cNvSpPr>
            <a:spLocks noGrp="1"/>
          </p:cNvSpPr>
          <p:nvPr>
            <p:ph type="sldNum" sz="quarter" idx="12"/>
          </p:nvPr>
        </p:nvSpPr>
        <p:spPr/>
        <p:txBody>
          <a:bodyPr/>
          <a:lstStyle/>
          <a:p>
            <a:fld id="{BA979B0F-16A8-4B27-B506-307BD7628D4F}" type="slidenum">
              <a:rPr lang="en-US" smtClean="0"/>
              <a:t>26</a:t>
            </a:fld>
            <a:endParaRPr lang="en-US"/>
          </a:p>
        </p:txBody>
      </p:sp>
      <p:sp>
        <p:nvSpPr>
          <p:cNvPr id="5" name="TextBox 4">
            <a:extLst>
              <a:ext uri="{FF2B5EF4-FFF2-40B4-BE49-F238E27FC236}">
                <a16:creationId xmlns:a16="http://schemas.microsoft.com/office/drawing/2014/main" id="{36B9B3FD-9A3C-4CBD-B0C8-DF15B0DCF3A5}"/>
              </a:ext>
            </a:extLst>
          </p:cNvPr>
          <p:cNvSpPr txBox="1"/>
          <p:nvPr/>
        </p:nvSpPr>
        <p:spPr>
          <a:xfrm>
            <a:off x="1380585" y="1094509"/>
            <a:ext cx="9176578" cy="830997"/>
          </a:xfrm>
          <a:prstGeom prst="rect">
            <a:avLst/>
          </a:prstGeom>
          <a:noFill/>
        </p:spPr>
        <p:txBody>
          <a:bodyPr wrap="square" rtlCol="0">
            <a:spAutoFit/>
          </a:bodyPr>
          <a:lstStyle/>
          <a:p>
            <a:r>
              <a:rPr lang="en-US" sz="2400" dirty="0"/>
              <a:t>Now that the “mass flow rate” has been simplified, the complete thrust equation can be considered: </a:t>
            </a:r>
          </a:p>
        </p:txBody>
      </p:sp>
      <p:sp>
        <p:nvSpPr>
          <p:cNvPr id="13" name="TextBox 12">
            <a:extLst>
              <a:ext uri="{FF2B5EF4-FFF2-40B4-BE49-F238E27FC236}">
                <a16:creationId xmlns:a16="http://schemas.microsoft.com/office/drawing/2014/main" id="{E8EAB5C5-718B-4358-B529-73C79AB0BC5A}"/>
              </a:ext>
            </a:extLst>
          </p:cNvPr>
          <p:cNvSpPr txBox="1"/>
          <p:nvPr/>
        </p:nvSpPr>
        <p:spPr>
          <a:xfrm>
            <a:off x="1380584" y="4309448"/>
            <a:ext cx="9176578" cy="830997"/>
          </a:xfrm>
          <a:prstGeom prst="rect">
            <a:avLst/>
          </a:prstGeom>
          <a:noFill/>
        </p:spPr>
        <p:txBody>
          <a:bodyPr wrap="square" rtlCol="0">
            <a:spAutoFit/>
          </a:bodyPr>
          <a:lstStyle/>
          <a:p>
            <a:r>
              <a:rPr lang="en-US" sz="2400" dirty="0"/>
              <a:t>All that is left is the units of pounds.  And this is indeed the units for thrust.  </a:t>
            </a:r>
          </a:p>
        </p:txBody>
      </p:sp>
      <p:sp>
        <p:nvSpPr>
          <p:cNvPr id="16" name="Title 1">
            <a:extLst>
              <a:ext uri="{FF2B5EF4-FFF2-40B4-BE49-F238E27FC236}">
                <a16:creationId xmlns:a16="http://schemas.microsoft.com/office/drawing/2014/main" id="{BBAE8C51-C950-4D95-B735-B7019DE86D3E}"/>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3 - Momentum Thrust</a:t>
            </a:r>
          </a:p>
        </p:txBody>
      </p:sp>
    </p:spTree>
    <p:extLst>
      <p:ext uri="{BB962C8B-B14F-4D97-AF65-F5344CB8AC3E}">
        <p14:creationId xmlns:p14="http://schemas.microsoft.com/office/powerpoint/2010/main" val="2836382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E89645-DE54-437A-9828-BC1E2A906184}"/>
              </a:ext>
            </a:extLst>
          </p:cNvPr>
          <p:cNvSpPr>
            <a:spLocks noGrp="1"/>
          </p:cNvSpPr>
          <p:nvPr>
            <p:ph type="sldNum" sz="quarter" idx="12"/>
          </p:nvPr>
        </p:nvSpPr>
        <p:spPr/>
        <p:txBody>
          <a:bodyPr/>
          <a:lstStyle/>
          <a:p>
            <a:fld id="{BA979B0F-16A8-4B27-B506-307BD7628D4F}" type="slidenum">
              <a:rPr lang="en-US" smtClean="0"/>
              <a:t>27</a:t>
            </a:fld>
            <a:endParaRPr lang="en-US"/>
          </a:p>
        </p:txBody>
      </p:sp>
      <p:sp>
        <p:nvSpPr>
          <p:cNvPr id="3" name="TextBox 2">
            <a:extLst>
              <a:ext uri="{FF2B5EF4-FFF2-40B4-BE49-F238E27FC236}">
                <a16:creationId xmlns:a16="http://schemas.microsoft.com/office/drawing/2014/main" id="{E82A5A4C-DD7C-4B55-BA42-34753859ADBA}"/>
              </a:ext>
            </a:extLst>
          </p:cNvPr>
          <p:cNvSpPr txBox="1"/>
          <p:nvPr/>
        </p:nvSpPr>
        <p:spPr>
          <a:xfrm>
            <a:off x="1620983" y="2660073"/>
            <a:ext cx="4752108" cy="1200329"/>
          </a:xfrm>
          <a:prstGeom prst="rect">
            <a:avLst/>
          </a:prstGeom>
          <a:noFill/>
        </p:spPr>
        <p:txBody>
          <a:bodyPr wrap="square" rtlCol="0">
            <a:spAutoFit/>
          </a:bodyPr>
          <a:lstStyle/>
          <a:p>
            <a:r>
              <a:rPr lang="en-US" sz="7200" dirty="0"/>
              <a:t>Questions?</a:t>
            </a:r>
          </a:p>
        </p:txBody>
      </p:sp>
      <p:pic>
        <p:nvPicPr>
          <p:cNvPr id="4" name="Picture 1">
            <a:extLst>
              <a:ext uri="{FF2B5EF4-FFF2-40B4-BE49-F238E27FC236}">
                <a16:creationId xmlns:a16="http://schemas.microsoft.com/office/drawing/2014/main" id="{48CEB2C8-69E9-4312-919B-9C4AF7FD38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091" y="1499393"/>
            <a:ext cx="2854325" cy="385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64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612154-3002-4130-8248-0F9080CA1200}"/>
              </a:ext>
            </a:extLst>
          </p:cNvPr>
          <p:cNvSpPr>
            <a:spLocks noGrp="1"/>
          </p:cNvSpPr>
          <p:nvPr>
            <p:ph type="sldNum" sz="quarter" idx="12"/>
          </p:nvPr>
        </p:nvSpPr>
        <p:spPr/>
        <p:txBody>
          <a:bodyPr/>
          <a:lstStyle/>
          <a:p>
            <a:fld id="{BA979B0F-16A8-4B27-B506-307BD7628D4F}" type="slidenum">
              <a:rPr lang="en-US" smtClean="0"/>
              <a:t>3</a:t>
            </a:fld>
            <a:endParaRPr lang="en-US"/>
          </a:p>
        </p:txBody>
      </p:sp>
      <p:sp>
        <p:nvSpPr>
          <p:cNvPr id="3" name="TextBox 2">
            <a:extLst>
              <a:ext uri="{FF2B5EF4-FFF2-40B4-BE49-F238E27FC236}">
                <a16:creationId xmlns:a16="http://schemas.microsoft.com/office/drawing/2014/main" id="{53559E24-096E-4A71-B0C6-9A64DC50CCA1}"/>
              </a:ext>
            </a:extLst>
          </p:cNvPr>
          <p:cNvSpPr txBox="1"/>
          <p:nvPr/>
        </p:nvSpPr>
        <p:spPr>
          <a:xfrm>
            <a:off x="3446318" y="247940"/>
            <a:ext cx="5715000" cy="584775"/>
          </a:xfrm>
          <a:prstGeom prst="rect">
            <a:avLst/>
          </a:prstGeom>
          <a:noFill/>
        </p:spPr>
        <p:txBody>
          <a:bodyPr wrap="square" rtlCol="0">
            <a:spAutoFit/>
          </a:bodyPr>
          <a:lstStyle/>
          <a:p>
            <a:pPr algn="ctr"/>
            <a:r>
              <a:rPr lang="en-US" sz="3200" dirty="0"/>
              <a:t>What is Unit Analysis?</a:t>
            </a:r>
          </a:p>
        </p:txBody>
      </p:sp>
      <p:sp>
        <p:nvSpPr>
          <p:cNvPr id="4" name="TextBox 3">
            <a:extLst>
              <a:ext uri="{FF2B5EF4-FFF2-40B4-BE49-F238E27FC236}">
                <a16:creationId xmlns:a16="http://schemas.microsoft.com/office/drawing/2014/main" id="{36C5CCC4-3E24-4C79-8999-CF83E3CA0CDC}"/>
              </a:ext>
            </a:extLst>
          </p:cNvPr>
          <p:cNvSpPr txBox="1"/>
          <p:nvPr/>
        </p:nvSpPr>
        <p:spPr>
          <a:xfrm>
            <a:off x="1309250" y="1198477"/>
            <a:ext cx="9594272"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Unit analysis is the process where the set of equations being used to solve a specific problem are looked at from a “unit” perspective to make sure they are compatible, and if unit conversions are necessary.</a:t>
            </a:r>
          </a:p>
        </p:txBody>
      </p:sp>
      <p:sp>
        <p:nvSpPr>
          <p:cNvPr id="5" name="TextBox 4">
            <a:extLst>
              <a:ext uri="{FF2B5EF4-FFF2-40B4-BE49-F238E27FC236}">
                <a16:creationId xmlns:a16="http://schemas.microsoft.com/office/drawing/2014/main" id="{0AEE47F5-A9F3-4930-8BD2-FF190BC904AE}"/>
              </a:ext>
            </a:extLst>
          </p:cNvPr>
          <p:cNvSpPr txBox="1"/>
          <p:nvPr/>
        </p:nvSpPr>
        <p:spPr>
          <a:xfrm>
            <a:off x="1309249" y="2580431"/>
            <a:ext cx="9358745"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No numbers are used in these analyses.  Once you know all the units are matched, then numbers can be used to get a quantitative solution.</a:t>
            </a:r>
          </a:p>
        </p:txBody>
      </p:sp>
      <p:sp>
        <p:nvSpPr>
          <p:cNvPr id="6" name="TextBox 5">
            <a:extLst>
              <a:ext uri="{FF2B5EF4-FFF2-40B4-BE49-F238E27FC236}">
                <a16:creationId xmlns:a16="http://schemas.microsoft.com/office/drawing/2014/main" id="{5B8076CF-B36A-4E60-A4B6-48D8F4E237ED}"/>
              </a:ext>
            </a:extLst>
          </p:cNvPr>
          <p:cNvSpPr txBox="1"/>
          <p:nvPr/>
        </p:nvSpPr>
        <p:spPr>
          <a:xfrm>
            <a:off x="1309249" y="3626687"/>
            <a:ext cx="9594273" cy="1938992"/>
          </a:xfrm>
          <a:prstGeom prst="rect">
            <a:avLst/>
          </a:prstGeom>
          <a:noFill/>
        </p:spPr>
        <p:txBody>
          <a:bodyPr wrap="square" rtlCol="0">
            <a:spAutoFit/>
          </a:bodyPr>
          <a:lstStyle/>
          <a:p>
            <a:pPr marL="342900" indent="-342900">
              <a:buFont typeface="Arial" panose="020B0604020202020204" pitchFamily="34" charset="0"/>
              <a:buChar char="•"/>
            </a:pPr>
            <a:r>
              <a:rPr lang="en-US" sz="2400" dirty="0"/>
              <a:t>This process is necessary because multiple equations may need to be combined to solve the problem, and if one equation involves “mass” and another involves “weight” for example, there will be an issue.  Unit analysis would tell us that we will need convert the “weight” to “mass”, or visa-versa.</a:t>
            </a:r>
          </a:p>
        </p:txBody>
      </p:sp>
    </p:spTree>
    <p:extLst>
      <p:ext uri="{BB962C8B-B14F-4D97-AF65-F5344CB8AC3E}">
        <p14:creationId xmlns:p14="http://schemas.microsoft.com/office/powerpoint/2010/main" val="3546050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D4766E-0DED-4893-8F1B-440CE96FD42E}"/>
              </a:ext>
            </a:extLst>
          </p:cNvPr>
          <p:cNvSpPr>
            <a:spLocks noGrp="1"/>
          </p:cNvSpPr>
          <p:nvPr>
            <p:ph type="sldNum" sz="quarter" idx="12"/>
          </p:nvPr>
        </p:nvSpPr>
        <p:spPr/>
        <p:txBody>
          <a:bodyPr/>
          <a:lstStyle/>
          <a:p>
            <a:fld id="{BA979B0F-16A8-4B27-B506-307BD7628D4F}" type="slidenum">
              <a:rPr lang="en-US" smtClean="0"/>
              <a:t>4</a:t>
            </a:fld>
            <a:endParaRPr lang="en-US"/>
          </a:p>
        </p:txBody>
      </p:sp>
      <p:sp>
        <p:nvSpPr>
          <p:cNvPr id="3" name="TextBox 2">
            <a:extLst>
              <a:ext uri="{FF2B5EF4-FFF2-40B4-BE49-F238E27FC236}">
                <a16:creationId xmlns:a16="http://schemas.microsoft.com/office/drawing/2014/main" id="{5CC0856B-38A5-419C-8278-24296E367E0E}"/>
              </a:ext>
            </a:extLst>
          </p:cNvPr>
          <p:cNvSpPr txBox="1"/>
          <p:nvPr/>
        </p:nvSpPr>
        <p:spPr>
          <a:xfrm>
            <a:off x="2424545" y="1288469"/>
            <a:ext cx="7633855" cy="1077218"/>
          </a:xfrm>
          <a:prstGeom prst="rect">
            <a:avLst/>
          </a:prstGeom>
          <a:noFill/>
        </p:spPr>
        <p:txBody>
          <a:bodyPr wrap="square" rtlCol="0">
            <a:spAutoFit/>
          </a:bodyPr>
          <a:lstStyle/>
          <a:p>
            <a:pPr algn="ctr"/>
            <a:r>
              <a:rPr lang="en-US" sz="3200" dirty="0"/>
              <a:t>The best way to understand the concept is to work through a few examples…</a:t>
            </a:r>
          </a:p>
        </p:txBody>
      </p:sp>
      <p:pic>
        <p:nvPicPr>
          <p:cNvPr id="5" name="Picture 4">
            <a:extLst>
              <a:ext uri="{FF2B5EF4-FFF2-40B4-BE49-F238E27FC236}">
                <a16:creationId xmlns:a16="http://schemas.microsoft.com/office/drawing/2014/main" id="{D9C0875B-D0F0-4BC9-AC06-E10B9BE4B0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9946" y="2907258"/>
            <a:ext cx="3971692" cy="2634556"/>
          </a:xfrm>
          <a:prstGeom prst="rect">
            <a:avLst/>
          </a:prstGeom>
        </p:spPr>
      </p:pic>
    </p:spTree>
    <p:extLst>
      <p:ext uri="{BB962C8B-B14F-4D97-AF65-F5344CB8AC3E}">
        <p14:creationId xmlns:p14="http://schemas.microsoft.com/office/powerpoint/2010/main" val="321655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CC5D5F-108E-49D1-B660-36913C50915F}"/>
              </a:ext>
            </a:extLst>
          </p:cNvPr>
          <p:cNvSpPr>
            <a:spLocks noGrp="1"/>
          </p:cNvSpPr>
          <p:nvPr>
            <p:ph type="sldNum" sz="quarter" idx="12"/>
          </p:nvPr>
        </p:nvSpPr>
        <p:spPr/>
        <p:txBody>
          <a:bodyPr/>
          <a:lstStyle/>
          <a:p>
            <a:fld id="{BA979B0F-16A8-4B27-B506-307BD7628D4F}" type="slidenum">
              <a:rPr lang="en-US" smtClean="0"/>
              <a:t>5</a:t>
            </a:fld>
            <a:endParaRPr lang="en-US"/>
          </a:p>
        </p:txBody>
      </p:sp>
      <p:sp>
        <p:nvSpPr>
          <p:cNvPr id="3" name="Title 1">
            <a:extLst>
              <a:ext uri="{FF2B5EF4-FFF2-40B4-BE49-F238E27FC236}">
                <a16:creationId xmlns:a16="http://schemas.microsoft.com/office/drawing/2014/main" id="{72775CA8-A140-4FE3-A39D-E2952734FDEA}"/>
              </a:ext>
            </a:extLst>
          </p:cNvPr>
          <p:cNvSpPr txBox="1">
            <a:spLocks/>
          </p:cNvSpPr>
          <p:nvPr/>
        </p:nvSpPr>
        <p:spPr>
          <a:xfrm>
            <a:off x="1981200" y="277090"/>
            <a:ext cx="8229600" cy="54032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1 – Number of Seconds in a Year</a:t>
            </a:r>
          </a:p>
        </p:txBody>
      </p:sp>
      <p:sp>
        <p:nvSpPr>
          <p:cNvPr id="4" name="TextBox 3">
            <a:extLst>
              <a:ext uri="{FF2B5EF4-FFF2-40B4-BE49-F238E27FC236}">
                <a16:creationId xmlns:a16="http://schemas.microsoft.com/office/drawing/2014/main" id="{4C42569F-A6F2-4B22-975A-AFF36879894A}"/>
              </a:ext>
            </a:extLst>
          </p:cNvPr>
          <p:cNvSpPr txBox="1"/>
          <p:nvPr/>
        </p:nvSpPr>
        <p:spPr>
          <a:xfrm>
            <a:off x="2331046" y="2923316"/>
            <a:ext cx="5538336" cy="461665"/>
          </a:xfrm>
          <a:prstGeom prst="rect">
            <a:avLst/>
          </a:prstGeom>
          <a:noFill/>
        </p:spPr>
        <p:txBody>
          <a:bodyPr wrap="square" rtlCol="0">
            <a:spAutoFit/>
          </a:bodyPr>
          <a:lstStyle/>
          <a:p>
            <a:r>
              <a:rPr lang="en-US" sz="2400" dirty="0"/>
              <a:t>1 Year   =    How many Seconds?</a:t>
            </a:r>
          </a:p>
        </p:txBody>
      </p:sp>
      <p:sp>
        <p:nvSpPr>
          <p:cNvPr id="9" name="TextBox 8">
            <a:extLst>
              <a:ext uri="{FF2B5EF4-FFF2-40B4-BE49-F238E27FC236}">
                <a16:creationId xmlns:a16="http://schemas.microsoft.com/office/drawing/2014/main" id="{DFB435E4-2AC5-49CD-B782-5B943C0373FB}"/>
              </a:ext>
            </a:extLst>
          </p:cNvPr>
          <p:cNvSpPr txBox="1"/>
          <p:nvPr/>
        </p:nvSpPr>
        <p:spPr>
          <a:xfrm>
            <a:off x="1039090" y="887013"/>
            <a:ext cx="9795164" cy="1200329"/>
          </a:xfrm>
          <a:prstGeom prst="rect">
            <a:avLst/>
          </a:prstGeom>
          <a:noFill/>
        </p:spPr>
        <p:txBody>
          <a:bodyPr wrap="square" rtlCol="0">
            <a:spAutoFit/>
          </a:bodyPr>
          <a:lstStyle/>
          <a:p>
            <a:r>
              <a:rPr lang="en-US" sz="2400" dirty="0"/>
              <a:t>In this simple example we will work our way from “Year” to “Seconds”, by just looking at the units.  Once we know we have the correct “equations” we can insert the necessary numerical values to answer the question…</a:t>
            </a:r>
          </a:p>
        </p:txBody>
      </p:sp>
      <p:cxnSp>
        <p:nvCxnSpPr>
          <p:cNvPr id="19" name="Straight Connector 18">
            <a:extLst>
              <a:ext uri="{FF2B5EF4-FFF2-40B4-BE49-F238E27FC236}">
                <a16:creationId xmlns:a16="http://schemas.microsoft.com/office/drawing/2014/main" id="{4D692365-240B-4C5A-962E-422EBCE929F3}"/>
              </a:ext>
            </a:extLst>
          </p:cNvPr>
          <p:cNvCxnSpPr/>
          <p:nvPr/>
        </p:nvCxnSpPr>
        <p:spPr>
          <a:xfrm flipH="1" flipV="1">
            <a:off x="2493826" y="3435928"/>
            <a:ext cx="55424" cy="2078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747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CC5D5F-108E-49D1-B660-36913C50915F}"/>
              </a:ext>
            </a:extLst>
          </p:cNvPr>
          <p:cNvSpPr>
            <a:spLocks noGrp="1"/>
          </p:cNvSpPr>
          <p:nvPr>
            <p:ph type="sldNum" sz="quarter" idx="12"/>
          </p:nvPr>
        </p:nvSpPr>
        <p:spPr/>
        <p:txBody>
          <a:bodyPr/>
          <a:lstStyle/>
          <a:p>
            <a:fld id="{BA979B0F-16A8-4B27-B506-307BD7628D4F}" type="slidenum">
              <a:rPr lang="en-US" smtClean="0"/>
              <a:t>6</a:t>
            </a:fld>
            <a:endParaRPr lang="en-US"/>
          </a:p>
        </p:txBody>
      </p:sp>
      <p:sp>
        <p:nvSpPr>
          <p:cNvPr id="3" name="Title 1">
            <a:extLst>
              <a:ext uri="{FF2B5EF4-FFF2-40B4-BE49-F238E27FC236}">
                <a16:creationId xmlns:a16="http://schemas.microsoft.com/office/drawing/2014/main" id="{72775CA8-A140-4FE3-A39D-E2952734FDEA}"/>
              </a:ext>
            </a:extLst>
          </p:cNvPr>
          <p:cNvSpPr txBox="1">
            <a:spLocks/>
          </p:cNvSpPr>
          <p:nvPr/>
        </p:nvSpPr>
        <p:spPr>
          <a:xfrm>
            <a:off x="1981200" y="277090"/>
            <a:ext cx="8229600" cy="54032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1 – Number of Seconds in a Year</a:t>
            </a:r>
          </a:p>
        </p:txBody>
      </p:sp>
      <p:sp>
        <p:nvSpPr>
          <p:cNvPr id="4" name="TextBox 3">
            <a:extLst>
              <a:ext uri="{FF2B5EF4-FFF2-40B4-BE49-F238E27FC236}">
                <a16:creationId xmlns:a16="http://schemas.microsoft.com/office/drawing/2014/main" id="{4C42569F-A6F2-4B22-975A-AFF36879894A}"/>
              </a:ext>
            </a:extLst>
          </p:cNvPr>
          <p:cNvSpPr txBox="1"/>
          <p:nvPr/>
        </p:nvSpPr>
        <p:spPr>
          <a:xfrm>
            <a:off x="2331046" y="2923316"/>
            <a:ext cx="952487" cy="461665"/>
          </a:xfrm>
          <a:prstGeom prst="rect">
            <a:avLst/>
          </a:prstGeom>
          <a:noFill/>
        </p:spPr>
        <p:txBody>
          <a:bodyPr wrap="square" rtlCol="0">
            <a:spAutoFit/>
          </a:bodyPr>
          <a:lstStyle/>
          <a:p>
            <a:r>
              <a:rPr lang="en-US" sz="2400" dirty="0"/>
              <a:t>1 Year</a:t>
            </a:r>
          </a:p>
        </p:txBody>
      </p:sp>
      <p:sp>
        <p:nvSpPr>
          <p:cNvPr id="9" name="TextBox 8">
            <a:extLst>
              <a:ext uri="{FF2B5EF4-FFF2-40B4-BE49-F238E27FC236}">
                <a16:creationId xmlns:a16="http://schemas.microsoft.com/office/drawing/2014/main" id="{DFB435E4-2AC5-49CD-B782-5B943C0373FB}"/>
              </a:ext>
            </a:extLst>
          </p:cNvPr>
          <p:cNvSpPr txBox="1"/>
          <p:nvPr/>
        </p:nvSpPr>
        <p:spPr>
          <a:xfrm>
            <a:off x="1039090" y="887013"/>
            <a:ext cx="9795164" cy="1200329"/>
          </a:xfrm>
          <a:prstGeom prst="rect">
            <a:avLst/>
          </a:prstGeom>
          <a:noFill/>
        </p:spPr>
        <p:txBody>
          <a:bodyPr wrap="square" rtlCol="0">
            <a:spAutoFit/>
          </a:bodyPr>
          <a:lstStyle/>
          <a:p>
            <a:r>
              <a:rPr lang="en-US" sz="2400" dirty="0"/>
              <a:t>In this simple example we will work our way from “Year” to “Seconds”, by just looking at the units.  Once we know we have the correct “equations” we can insert the necessary numerical values to answer the question…</a:t>
            </a:r>
          </a:p>
        </p:txBody>
      </p:sp>
      <p:grpSp>
        <p:nvGrpSpPr>
          <p:cNvPr id="24" name="Group 23">
            <a:extLst>
              <a:ext uri="{FF2B5EF4-FFF2-40B4-BE49-F238E27FC236}">
                <a16:creationId xmlns:a16="http://schemas.microsoft.com/office/drawing/2014/main" id="{67D18062-BCF4-438D-8EF6-66B817E5B61E}"/>
              </a:ext>
            </a:extLst>
          </p:cNvPr>
          <p:cNvGrpSpPr/>
          <p:nvPr/>
        </p:nvGrpSpPr>
        <p:grpSpPr>
          <a:xfrm>
            <a:off x="1108368" y="2540132"/>
            <a:ext cx="9033153" cy="2091750"/>
            <a:chOff x="1108368" y="2540132"/>
            <a:chExt cx="9033153" cy="2091750"/>
          </a:xfrm>
        </p:grpSpPr>
        <p:grpSp>
          <p:nvGrpSpPr>
            <p:cNvPr id="7" name="Group 6">
              <a:extLst>
                <a:ext uri="{FF2B5EF4-FFF2-40B4-BE49-F238E27FC236}">
                  <a16:creationId xmlns:a16="http://schemas.microsoft.com/office/drawing/2014/main" id="{FDF014EC-DA60-4F35-81FC-8411A12A42D1}"/>
                </a:ext>
              </a:extLst>
            </p:cNvPr>
            <p:cNvGrpSpPr/>
            <p:nvPr/>
          </p:nvGrpSpPr>
          <p:grpSpPr>
            <a:xfrm>
              <a:off x="3449789" y="2540132"/>
              <a:ext cx="1233062" cy="1228033"/>
              <a:chOff x="3449789" y="2540132"/>
              <a:chExt cx="1233062" cy="1228033"/>
            </a:xfrm>
          </p:grpSpPr>
          <p:sp>
            <p:nvSpPr>
              <p:cNvPr id="5" name="TextBox 4">
                <a:extLst>
                  <a:ext uri="{FF2B5EF4-FFF2-40B4-BE49-F238E27FC236}">
                    <a16:creationId xmlns:a16="http://schemas.microsoft.com/office/drawing/2014/main" id="{8FB6384F-CE6C-4AC3-B28C-2385CEA1E1F0}"/>
                  </a:ext>
                </a:extLst>
              </p:cNvPr>
              <p:cNvSpPr txBox="1"/>
              <p:nvPr/>
            </p:nvSpPr>
            <p:spPr>
              <a:xfrm>
                <a:off x="3629904" y="2540132"/>
                <a:ext cx="955964" cy="1200329"/>
              </a:xfrm>
              <a:prstGeom prst="rect">
                <a:avLst/>
              </a:prstGeom>
              <a:noFill/>
            </p:spPr>
            <p:txBody>
              <a:bodyPr wrap="square" rtlCol="0">
                <a:spAutoFit/>
              </a:bodyPr>
              <a:lstStyle/>
              <a:p>
                <a:r>
                  <a:rPr lang="en-US" sz="2400" dirty="0"/>
                  <a:t> Days</a:t>
                </a:r>
              </a:p>
              <a:p>
                <a:r>
                  <a:rPr lang="en-US" sz="2400" dirty="0"/>
                  <a:t>--------                 </a:t>
                </a:r>
              </a:p>
              <a:p>
                <a:r>
                  <a:rPr lang="en-US" sz="2400" dirty="0"/>
                  <a:t> Year</a:t>
                </a:r>
              </a:p>
            </p:txBody>
          </p:sp>
          <p:cxnSp>
            <p:nvCxnSpPr>
              <p:cNvPr id="13" name="Straight Connector 12">
                <a:extLst>
                  <a:ext uri="{FF2B5EF4-FFF2-40B4-BE49-F238E27FC236}">
                    <a16:creationId xmlns:a16="http://schemas.microsoft.com/office/drawing/2014/main" id="{68ADF4C0-6939-4D4D-B767-EDA3934D010E}"/>
                  </a:ext>
                </a:extLst>
              </p:cNvPr>
              <p:cNvCxnSpPr/>
              <p:nvPr/>
            </p:nvCxnSpPr>
            <p:spPr>
              <a:xfrm>
                <a:off x="3449789" y="2553985"/>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6D0E4E5-599A-4222-9507-808F04169A2B}"/>
                  </a:ext>
                </a:extLst>
              </p:cNvPr>
              <p:cNvCxnSpPr/>
              <p:nvPr/>
            </p:nvCxnSpPr>
            <p:spPr>
              <a:xfrm>
                <a:off x="4682851" y="2567836"/>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13F9D9C2-2FB1-4CF8-BEC6-8EFF2B52E6B0}"/>
                </a:ext>
              </a:extLst>
            </p:cNvPr>
            <p:cNvSpPr txBox="1"/>
            <p:nvPr/>
          </p:nvSpPr>
          <p:spPr>
            <a:xfrm>
              <a:off x="1108368" y="4170217"/>
              <a:ext cx="9033153"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First we look at how many days are in a year.  The “Years” cancel…</a:t>
              </a:r>
            </a:p>
          </p:txBody>
        </p:sp>
      </p:grpSp>
      <p:grpSp>
        <p:nvGrpSpPr>
          <p:cNvPr id="38" name="Group 37">
            <a:extLst>
              <a:ext uri="{FF2B5EF4-FFF2-40B4-BE49-F238E27FC236}">
                <a16:creationId xmlns:a16="http://schemas.microsoft.com/office/drawing/2014/main" id="{B9DFB797-4308-420B-8C54-CB0262CA5AAA}"/>
              </a:ext>
            </a:extLst>
          </p:cNvPr>
          <p:cNvGrpSpPr/>
          <p:nvPr/>
        </p:nvGrpSpPr>
        <p:grpSpPr>
          <a:xfrm>
            <a:off x="1108367" y="2540132"/>
            <a:ext cx="9033153" cy="2590780"/>
            <a:chOff x="1108367" y="2540132"/>
            <a:chExt cx="9033153" cy="2590780"/>
          </a:xfrm>
        </p:grpSpPr>
        <p:grpSp>
          <p:nvGrpSpPr>
            <p:cNvPr id="10" name="Group 9">
              <a:extLst>
                <a:ext uri="{FF2B5EF4-FFF2-40B4-BE49-F238E27FC236}">
                  <a16:creationId xmlns:a16="http://schemas.microsoft.com/office/drawing/2014/main" id="{42BE57E4-6A42-4EAA-8628-059717DD1A6D}"/>
                </a:ext>
              </a:extLst>
            </p:cNvPr>
            <p:cNvGrpSpPr/>
            <p:nvPr/>
          </p:nvGrpSpPr>
          <p:grpSpPr>
            <a:xfrm>
              <a:off x="4932231" y="2540132"/>
              <a:ext cx="1094503" cy="1228033"/>
              <a:chOff x="4932231" y="2540132"/>
              <a:chExt cx="1094503" cy="1228033"/>
            </a:xfrm>
          </p:grpSpPr>
          <p:sp>
            <p:nvSpPr>
              <p:cNvPr id="6" name="TextBox 5">
                <a:extLst>
                  <a:ext uri="{FF2B5EF4-FFF2-40B4-BE49-F238E27FC236}">
                    <a16:creationId xmlns:a16="http://schemas.microsoft.com/office/drawing/2014/main" id="{9236208A-E925-43B5-948C-1DA333ED402B}"/>
                  </a:ext>
                </a:extLst>
              </p:cNvPr>
              <p:cNvSpPr txBox="1"/>
              <p:nvPr/>
            </p:nvSpPr>
            <p:spPr>
              <a:xfrm>
                <a:off x="4932231" y="2540132"/>
                <a:ext cx="955964" cy="1200329"/>
              </a:xfrm>
              <a:prstGeom prst="rect">
                <a:avLst/>
              </a:prstGeom>
              <a:noFill/>
            </p:spPr>
            <p:txBody>
              <a:bodyPr wrap="square" rtlCol="0">
                <a:spAutoFit/>
              </a:bodyPr>
              <a:lstStyle/>
              <a:p>
                <a:r>
                  <a:rPr lang="en-US" sz="2400" dirty="0"/>
                  <a:t>Hours</a:t>
                </a:r>
              </a:p>
              <a:p>
                <a:r>
                  <a:rPr lang="en-US" sz="2400" dirty="0"/>
                  <a:t>--------                 </a:t>
                </a:r>
              </a:p>
              <a:p>
                <a:r>
                  <a:rPr lang="en-US" sz="2400" dirty="0"/>
                  <a:t>  Day</a:t>
                </a:r>
              </a:p>
            </p:txBody>
          </p:sp>
          <p:cxnSp>
            <p:nvCxnSpPr>
              <p:cNvPr id="15" name="Straight Connector 14">
                <a:extLst>
                  <a:ext uri="{FF2B5EF4-FFF2-40B4-BE49-F238E27FC236}">
                    <a16:creationId xmlns:a16="http://schemas.microsoft.com/office/drawing/2014/main" id="{D222F5D2-0609-4E8B-A10C-26296831205D}"/>
                  </a:ext>
                </a:extLst>
              </p:cNvPr>
              <p:cNvCxnSpPr/>
              <p:nvPr/>
            </p:nvCxnSpPr>
            <p:spPr>
              <a:xfrm>
                <a:off x="6026734" y="2567836"/>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04577A06-207C-43DE-A229-5A670D0EDEE4}"/>
                </a:ext>
              </a:extLst>
            </p:cNvPr>
            <p:cNvSpPr txBox="1"/>
            <p:nvPr/>
          </p:nvSpPr>
          <p:spPr>
            <a:xfrm>
              <a:off x="1108367" y="4669247"/>
              <a:ext cx="9033153"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Next, we look how many hours are in a day.  The “Days” cancel…</a:t>
              </a:r>
            </a:p>
          </p:txBody>
        </p:sp>
      </p:grpSp>
      <p:grpSp>
        <p:nvGrpSpPr>
          <p:cNvPr id="39" name="Group 38">
            <a:extLst>
              <a:ext uri="{FF2B5EF4-FFF2-40B4-BE49-F238E27FC236}">
                <a16:creationId xmlns:a16="http://schemas.microsoft.com/office/drawing/2014/main" id="{7FA55160-8763-45A1-AD42-5944283F8989}"/>
              </a:ext>
            </a:extLst>
          </p:cNvPr>
          <p:cNvGrpSpPr/>
          <p:nvPr/>
        </p:nvGrpSpPr>
        <p:grpSpPr>
          <a:xfrm>
            <a:off x="1108366" y="2540131"/>
            <a:ext cx="9490359" cy="3089811"/>
            <a:chOff x="1108366" y="2540131"/>
            <a:chExt cx="9490359" cy="3089811"/>
          </a:xfrm>
        </p:grpSpPr>
        <p:grpSp>
          <p:nvGrpSpPr>
            <p:cNvPr id="12" name="Group 11">
              <a:extLst>
                <a:ext uri="{FF2B5EF4-FFF2-40B4-BE49-F238E27FC236}">
                  <a16:creationId xmlns:a16="http://schemas.microsoft.com/office/drawing/2014/main" id="{79430BE7-DBF0-422D-A909-F61A5116F78C}"/>
                </a:ext>
              </a:extLst>
            </p:cNvPr>
            <p:cNvGrpSpPr/>
            <p:nvPr/>
          </p:nvGrpSpPr>
          <p:grpSpPr>
            <a:xfrm>
              <a:off x="6234556" y="2540131"/>
              <a:ext cx="1343899" cy="1207254"/>
              <a:chOff x="6234556" y="2540131"/>
              <a:chExt cx="1343899" cy="1207254"/>
            </a:xfrm>
          </p:grpSpPr>
          <p:sp>
            <p:nvSpPr>
              <p:cNvPr id="8" name="TextBox 7">
                <a:extLst>
                  <a:ext uri="{FF2B5EF4-FFF2-40B4-BE49-F238E27FC236}">
                    <a16:creationId xmlns:a16="http://schemas.microsoft.com/office/drawing/2014/main" id="{E825C345-7C28-48DC-9B80-1933E1C5E8E1}"/>
                  </a:ext>
                </a:extLst>
              </p:cNvPr>
              <p:cNvSpPr txBox="1"/>
              <p:nvPr/>
            </p:nvSpPr>
            <p:spPr>
              <a:xfrm>
                <a:off x="6234556" y="2540131"/>
                <a:ext cx="1343899" cy="1200329"/>
              </a:xfrm>
              <a:prstGeom prst="rect">
                <a:avLst/>
              </a:prstGeom>
              <a:noFill/>
            </p:spPr>
            <p:txBody>
              <a:bodyPr wrap="square" rtlCol="0">
                <a:spAutoFit/>
              </a:bodyPr>
              <a:lstStyle/>
              <a:p>
                <a:r>
                  <a:rPr lang="en-US" sz="2400" dirty="0"/>
                  <a:t>Minutes</a:t>
                </a:r>
              </a:p>
              <a:p>
                <a:r>
                  <a:rPr lang="en-US" sz="2400" dirty="0"/>
                  <a:t>-----------                 </a:t>
                </a:r>
              </a:p>
              <a:p>
                <a:r>
                  <a:rPr lang="en-US" sz="2400" dirty="0"/>
                  <a:t>  Hour</a:t>
                </a:r>
              </a:p>
            </p:txBody>
          </p:sp>
          <p:cxnSp>
            <p:nvCxnSpPr>
              <p:cNvPr id="16" name="Straight Connector 15">
                <a:extLst>
                  <a:ext uri="{FF2B5EF4-FFF2-40B4-BE49-F238E27FC236}">
                    <a16:creationId xmlns:a16="http://schemas.microsoft.com/office/drawing/2014/main" id="{880D149A-5AC2-4488-AA21-A39B94CD8CA7}"/>
                  </a:ext>
                </a:extLst>
              </p:cNvPr>
              <p:cNvCxnSpPr/>
              <p:nvPr/>
            </p:nvCxnSpPr>
            <p:spPr>
              <a:xfrm>
                <a:off x="7536890" y="2547056"/>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E4957E34-6BCE-46F1-B1A0-F8556E4CF098}"/>
                </a:ext>
              </a:extLst>
            </p:cNvPr>
            <p:cNvSpPr txBox="1"/>
            <p:nvPr/>
          </p:nvSpPr>
          <p:spPr>
            <a:xfrm>
              <a:off x="1108366" y="5168277"/>
              <a:ext cx="9490359"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Next, we look at how many minutes are in an hour.  The “Hours” cancel…</a:t>
              </a:r>
            </a:p>
          </p:txBody>
        </p:sp>
      </p:grpSp>
      <p:grpSp>
        <p:nvGrpSpPr>
          <p:cNvPr id="40" name="Group 39">
            <a:extLst>
              <a:ext uri="{FF2B5EF4-FFF2-40B4-BE49-F238E27FC236}">
                <a16:creationId xmlns:a16="http://schemas.microsoft.com/office/drawing/2014/main" id="{81A69187-5EF5-4E94-BBF3-5C23E151875E}"/>
              </a:ext>
            </a:extLst>
          </p:cNvPr>
          <p:cNvGrpSpPr/>
          <p:nvPr/>
        </p:nvGrpSpPr>
        <p:grpSpPr>
          <a:xfrm>
            <a:off x="1108367" y="2540130"/>
            <a:ext cx="10210794" cy="3588842"/>
            <a:chOff x="1108367" y="2540130"/>
            <a:chExt cx="10210794" cy="3588842"/>
          </a:xfrm>
        </p:grpSpPr>
        <p:grpSp>
          <p:nvGrpSpPr>
            <p:cNvPr id="18" name="Group 17">
              <a:extLst>
                <a:ext uri="{FF2B5EF4-FFF2-40B4-BE49-F238E27FC236}">
                  <a16:creationId xmlns:a16="http://schemas.microsoft.com/office/drawing/2014/main" id="{FDFB0142-781A-44AB-A578-23E67857E214}"/>
                </a:ext>
              </a:extLst>
            </p:cNvPr>
            <p:cNvGrpSpPr/>
            <p:nvPr/>
          </p:nvGrpSpPr>
          <p:grpSpPr>
            <a:xfrm>
              <a:off x="7696221" y="2540130"/>
              <a:ext cx="1427019" cy="1214184"/>
              <a:chOff x="7696221" y="2540130"/>
              <a:chExt cx="1427019" cy="1214184"/>
            </a:xfrm>
          </p:grpSpPr>
          <p:sp>
            <p:nvSpPr>
              <p:cNvPr id="11" name="TextBox 10">
                <a:extLst>
                  <a:ext uri="{FF2B5EF4-FFF2-40B4-BE49-F238E27FC236}">
                    <a16:creationId xmlns:a16="http://schemas.microsoft.com/office/drawing/2014/main" id="{78B0C332-7A56-4FBC-8AF5-5B8EBBDAB5D6}"/>
                  </a:ext>
                </a:extLst>
              </p:cNvPr>
              <p:cNvSpPr txBox="1"/>
              <p:nvPr/>
            </p:nvSpPr>
            <p:spPr>
              <a:xfrm>
                <a:off x="7696221" y="2553985"/>
                <a:ext cx="1427019" cy="1200329"/>
              </a:xfrm>
              <a:prstGeom prst="rect">
                <a:avLst/>
              </a:prstGeom>
              <a:noFill/>
            </p:spPr>
            <p:txBody>
              <a:bodyPr wrap="square" rtlCol="0">
                <a:spAutoFit/>
              </a:bodyPr>
              <a:lstStyle/>
              <a:p>
                <a:r>
                  <a:rPr lang="en-US" sz="2400" dirty="0"/>
                  <a:t>Seconds</a:t>
                </a:r>
              </a:p>
              <a:p>
                <a:r>
                  <a:rPr lang="en-US" sz="2400" dirty="0"/>
                  <a:t>-----------               Minute</a:t>
                </a:r>
              </a:p>
            </p:txBody>
          </p:sp>
          <p:cxnSp>
            <p:nvCxnSpPr>
              <p:cNvPr id="17" name="Straight Connector 16">
                <a:extLst>
                  <a:ext uri="{FF2B5EF4-FFF2-40B4-BE49-F238E27FC236}">
                    <a16:creationId xmlns:a16="http://schemas.microsoft.com/office/drawing/2014/main" id="{DD750854-F193-4D44-88F5-1F8F4E576F86}"/>
                  </a:ext>
                </a:extLst>
              </p:cNvPr>
              <p:cNvCxnSpPr/>
              <p:nvPr/>
            </p:nvCxnSpPr>
            <p:spPr>
              <a:xfrm>
                <a:off x="9005478" y="2540130"/>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TextBox 22">
              <a:extLst>
                <a:ext uri="{FF2B5EF4-FFF2-40B4-BE49-F238E27FC236}">
                  <a16:creationId xmlns:a16="http://schemas.microsoft.com/office/drawing/2014/main" id="{DE561B29-6AE8-41C8-A042-BB42B859D47A}"/>
                </a:ext>
              </a:extLst>
            </p:cNvPr>
            <p:cNvSpPr txBox="1"/>
            <p:nvPr/>
          </p:nvSpPr>
          <p:spPr>
            <a:xfrm>
              <a:off x="1108367" y="5667307"/>
              <a:ext cx="10210794"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Finally, we look at how many seconds are in a minute.  The “Minutes” cancel…</a:t>
              </a:r>
            </a:p>
          </p:txBody>
        </p:sp>
      </p:grpSp>
      <p:grpSp>
        <p:nvGrpSpPr>
          <p:cNvPr id="28" name="Group 27">
            <a:extLst>
              <a:ext uri="{FF2B5EF4-FFF2-40B4-BE49-F238E27FC236}">
                <a16:creationId xmlns:a16="http://schemas.microsoft.com/office/drawing/2014/main" id="{2753A41E-B522-4624-AF84-AE86BDD31EA9}"/>
              </a:ext>
            </a:extLst>
          </p:cNvPr>
          <p:cNvGrpSpPr/>
          <p:nvPr/>
        </p:nvGrpSpPr>
        <p:grpSpPr>
          <a:xfrm>
            <a:off x="2549250" y="2923316"/>
            <a:ext cx="1801079" cy="877034"/>
            <a:chOff x="2549250" y="2923316"/>
            <a:chExt cx="1801079" cy="877034"/>
          </a:xfrm>
        </p:grpSpPr>
        <p:cxnSp>
          <p:nvCxnSpPr>
            <p:cNvPr id="26" name="Straight Connector 25">
              <a:extLst>
                <a:ext uri="{FF2B5EF4-FFF2-40B4-BE49-F238E27FC236}">
                  <a16:creationId xmlns:a16="http://schemas.microsoft.com/office/drawing/2014/main" id="{6E2E0723-0DFA-4F1A-BE5E-E89D4A90B9E8}"/>
                </a:ext>
              </a:extLst>
            </p:cNvPr>
            <p:cNvCxnSpPr/>
            <p:nvPr/>
          </p:nvCxnSpPr>
          <p:spPr>
            <a:xfrm flipV="1">
              <a:off x="2549250" y="2923316"/>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EC11938-509D-4C6A-BDC8-2073CFADC894}"/>
                </a:ext>
              </a:extLst>
            </p:cNvPr>
            <p:cNvCxnSpPr/>
            <p:nvPr/>
          </p:nvCxnSpPr>
          <p:spPr>
            <a:xfrm flipV="1">
              <a:off x="3713034" y="3338685"/>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93EFE6AB-F418-43EA-BF9A-4EF4309981F4}"/>
              </a:ext>
            </a:extLst>
          </p:cNvPr>
          <p:cNvGrpSpPr/>
          <p:nvPr/>
        </p:nvGrpSpPr>
        <p:grpSpPr>
          <a:xfrm>
            <a:off x="3737304" y="2589082"/>
            <a:ext cx="1936154" cy="1179083"/>
            <a:chOff x="2549250" y="2923316"/>
            <a:chExt cx="1936154" cy="1179083"/>
          </a:xfrm>
        </p:grpSpPr>
        <p:cxnSp>
          <p:nvCxnSpPr>
            <p:cNvPr id="30" name="Straight Connector 29">
              <a:extLst>
                <a:ext uri="{FF2B5EF4-FFF2-40B4-BE49-F238E27FC236}">
                  <a16:creationId xmlns:a16="http://schemas.microsoft.com/office/drawing/2014/main" id="{19B2046D-0548-4352-9851-32D1E8358B73}"/>
                </a:ext>
              </a:extLst>
            </p:cNvPr>
            <p:cNvCxnSpPr/>
            <p:nvPr/>
          </p:nvCxnSpPr>
          <p:spPr>
            <a:xfrm flipV="1">
              <a:off x="2549250" y="2923316"/>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395B92-105A-460C-A9ED-BF8C447007DC}"/>
                </a:ext>
              </a:extLst>
            </p:cNvPr>
            <p:cNvCxnSpPr/>
            <p:nvPr/>
          </p:nvCxnSpPr>
          <p:spPr>
            <a:xfrm flipV="1">
              <a:off x="3848109" y="3640734"/>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A1AD0B60-275B-4DEA-8117-3C40E979F11D}"/>
              </a:ext>
            </a:extLst>
          </p:cNvPr>
          <p:cNvGrpSpPr/>
          <p:nvPr/>
        </p:nvGrpSpPr>
        <p:grpSpPr>
          <a:xfrm>
            <a:off x="5105421" y="2600970"/>
            <a:ext cx="1991598" cy="1123536"/>
            <a:chOff x="2549250" y="2923316"/>
            <a:chExt cx="1991598" cy="1123536"/>
          </a:xfrm>
        </p:grpSpPr>
        <p:cxnSp>
          <p:nvCxnSpPr>
            <p:cNvPr id="33" name="Straight Connector 32">
              <a:extLst>
                <a:ext uri="{FF2B5EF4-FFF2-40B4-BE49-F238E27FC236}">
                  <a16:creationId xmlns:a16="http://schemas.microsoft.com/office/drawing/2014/main" id="{8E4D03DA-FD86-4223-8762-3408AB3982BF}"/>
                </a:ext>
              </a:extLst>
            </p:cNvPr>
            <p:cNvCxnSpPr/>
            <p:nvPr/>
          </p:nvCxnSpPr>
          <p:spPr>
            <a:xfrm flipV="1">
              <a:off x="2549250" y="2923316"/>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FC45542-1373-4A37-ACDF-947AA402C1BA}"/>
                </a:ext>
              </a:extLst>
            </p:cNvPr>
            <p:cNvCxnSpPr/>
            <p:nvPr/>
          </p:nvCxnSpPr>
          <p:spPr>
            <a:xfrm flipV="1">
              <a:off x="3903553" y="3585187"/>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BD9E650F-1449-46D9-880E-6A066AD86847}"/>
              </a:ext>
            </a:extLst>
          </p:cNvPr>
          <p:cNvGrpSpPr/>
          <p:nvPr/>
        </p:nvGrpSpPr>
        <p:grpSpPr>
          <a:xfrm>
            <a:off x="6445872" y="2579676"/>
            <a:ext cx="2078170" cy="1188488"/>
            <a:chOff x="2549250" y="2923316"/>
            <a:chExt cx="2078170" cy="1188488"/>
          </a:xfrm>
        </p:grpSpPr>
        <p:cxnSp>
          <p:nvCxnSpPr>
            <p:cNvPr id="36" name="Straight Connector 35">
              <a:extLst>
                <a:ext uri="{FF2B5EF4-FFF2-40B4-BE49-F238E27FC236}">
                  <a16:creationId xmlns:a16="http://schemas.microsoft.com/office/drawing/2014/main" id="{8F6A1908-0A2A-44F5-BBB5-D9711C9C31F9}"/>
                </a:ext>
              </a:extLst>
            </p:cNvPr>
            <p:cNvCxnSpPr/>
            <p:nvPr/>
          </p:nvCxnSpPr>
          <p:spPr>
            <a:xfrm flipV="1">
              <a:off x="2549250" y="2923316"/>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122E72D-66F0-43BA-9FD7-AFBA0ACAC5CD}"/>
                </a:ext>
              </a:extLst>
            </p:cNvPr>
            <p:cNvCxnSpPr/>
            <p:nvPr/>
          </p:nvCxnSpPr>
          <p:spPr>
            <a:xfrm flipV="1">
              <a:off x="3990125" y="3650139"/>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7972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CC5D5F-108E-49D1-B660-36913C50915F}"/>
              </a:ext>
            </a:extLst>
          </p:cNvPr>
          <p:cNvSpPr>
            <a:spLocks noGrp="1"/>
          </p:cNvSpPr>
          <p:nvPr>
            <p:ph type="sldNum" sz="quarter" idx="12"/>
          </p:nvPr>
        </p:nvSpPr>
        <p:spPr/>
        <p:txBody>
          <a:bodyPr/>
          <a:lstStyle/>
          <a:p>
            <a:fld id="{BA979B0F-16A8-4B27-B506-307BD7628D4F}" type="slidenum">
              <a:rPr lang="en-US" smtClean="0"/>
              <a:t>7</a:t>
            </a:fld>
            <a:endParaRPr lang="en-US"/>
          </a:p>
        </p:txBody>
      </p:sp>
      <p:sp>
        <p:nvSpPr>
          <p:cNvPr id="3" name="Title 1">
            <a:extLst>
              <a:ext uri="{FF2B5EF4-FFF2-40B4-BE49-F238E27FC236}">
                <a16:creationId xmlns:a16="http://schemas.microsoft.com/office/drawing/2014/main" id="{72775CA8-A140-4FE3-A39D-E2952734FDEA}"/>
              </a:ext>
            </a:extLst>
          </p:cNvPr>
          <p:cNvSpPr txBox="1">
            <a:spLocks/>
          </p:cNvSpPr>
          <p:nvPr/>
        </p:nvSpPr>
        <p:spPr>
          <a:xfrm>
            <a:off x="1981200" y="277090"/>
            <a:ext cx="8229600" cy="54032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1 – Number of Seconds in a Year</a:t>
            </a:r>
          </a:p>
        </p:txBody>
      </p:sp>
      <p:sp>
        <p:nvSpPr>
          <p:cNvPr id="4" name="TextBox 3">
            <a:extLst>
              <a:ext uri="{FF2B5EF4-FFF2-40B4-BE49-F238E27FC236}">
                <a16:creationId xmlns:a16="http://schemas.microsoft.com/office/drawing/2014/main" id="{4C42569F-A6F2-4B22-975A-AFF36879894A}"/>
              </a:ext>
            </a:extLst>
          </p:cNvPr>
          <p:cNvSpPr txBox="1"/>
          <p:nvPr/>
        </p:nvSpPr>
        <p:spPr>
          <a:xfrm>
            <a:off x="2331046" y="2923316"/>
            <a:ext cx="952487" cy="461665"/>
          </a:xfrm>
          <a:prstGeom prst="rect">
            <a:avLst/>
          </a:prstGeom>
          <a:noFill/>
        </p:spPr>
        <p:txBody>
          <a:bodyPr wrap="square" rtlCol="0">
            <a:spAutoFit/>
          </a:bodyPr>
          <a:lstStyle/>
          <a:p>
            <a:r>
              <a:rPr lang="en-US" sz="2400" dirty="0"/>
              <a:t>1 Year</a:t>
            </a:r>
          </a:p>
        </p:txBody>
      </p:sp>
      <p:sp>
        <p:nvSpPr>
          <p:cNvPr id="9" name="TextBox 8">
            <a:extLst>
              <a:ext uri="{FF2B5EF4-FFF2-40B4-BE49-F238E27FC236}">
                <a16:creationId xmlns:a16="http://schemas.microsoft.com/office/drawing/2014/main" id="{DFB435E4-2AC5-49CD-B782-5B943C0373FB}"/>
              </a:ext>
            </a:extLst>
          </p:cNvPr>
          <p:cNvSpPr txBox="1"/>
          <p:nvPr/>
        </p:nvSpPr>
        <p:spPr>
          <a:xfrm>
            <a:off x="1039090" y="887013"/>
            <a:ext cx="9795164" cy="1200329"/>
          </a:xfrm>
          <a:prstGeom prst="rect">
            <a:avLst/>
          </a:prstGeom>
          <a:noFill/>
        </p:spPr>
        <p:txBody>
          <a:bodyPr wrap="square" rtlCol="0">
            <a:spAutoFit/>
          </a:bodyPr>
          <a:lstStyle/>
          <a:p>
            <a:r>
              <a:rPr lang="en-US" sz="2400" dirty="0"/>
              <a:t>In this simple example we will work our way from “Year” to “Seconds”, by just looking at the units.  Once we know we have the correct “equations” we can insert the necessary numerical values to answer the question…</a:t>
            </a:r>
          </a:p>
        </p:txBody>
      </p:sp>
      <p:grpSp>
        <p:nvGrpSpPr>
          <p:cNvPr id="7" name="Group 6">
            <a:extLst>
              <a:ext uri="{FF2B5EF4-FFF2-40B4-BE49-F238E27FC236}">
                <a16:creationId xmlns:a16="http://schemas.microsoft.com/office/drawing/2014/main" id="{FDF014EC-DA60-4F35-81FC-8411A12A42D1}"/>
              </a:ext>
            </a:extLst>
          </p:cNvPr>
          <p:cNvGrpSpPr/>
          <p:nvPr/>
        </p:nvGrpSpPr>
        <p:grpSpPr>
          <a:xfrm>
            <a:off x="3449789" y="2540132"/>
            <a:ext cx="1233062" cy="1228033"/>
            <a:chOff x="3449789" y="2540132"/>
            <a:chExt cx="1233062" cy="1228033"/>
          </a:xfrm>
        </p:grpSpPr>
        <p:sp>
          <p:nvSpPr>
            <p:cNvPr id="5" name="TextBox 4">
              <a:extLst>
                <a:ext uri="{FF2B5EF4-FFF2-40B4-BE49-F238E27FC236}">
                  <a16:creationId xmlns:a16="http://schemas.microsoft.com/office/drawing/2014/main" id="{8FB6384F-CE6C-4AC3-B28C-2385CEA1E1F0}"/>
                </a:ext>
              </a:extLst>
            </p:cNvPr>
            <p:cNvSpPr txBox="1"/>
            <p:nvPr/>
          </p:nvSpPr>
          <p:spPr>
            <a:xfrm>
              <a:off x="3629904" y="2540132"/>
              <a:ext cx="955964" cy="1200329"/>
            </a:xfrm>
            <a:prstGeom prst="rect">
              <a:avLst/>
            </a:prstGeom>
            <a:noFill/>
          </p:spPr>
          <p:txBody>
            <a:bodyPr wrap="square" rtlCol="0">
              <a:spAutoFit/>
            </a:bodyPr>
            <a:lstStyle/>
            <a:p>
              <a:r>
                <a:rPr lang="en-US" sz="2400" dirty="0"/>
                <a:t> Days</a:t>
              </a:r>
            </a:p>
            <a:p>
              <a:r>
                <a:rPr lang="en-US" sz="2400" dirty="0"/>
                <a:t>--------                 </a:t>
              </a:r>
            </a:p>
            <a:p>
              <a:r>
                <a:rPr lang="en-US" sz="2400" dirty="0"/>
                <a:t> Year</a:t>
              </a:r>
            </a:p>
          </p:txBody>
        </p:sp>
        <p:cxnSp>
          <p:nvCxnSpPr>
            <p:cNvPr id="13" name="Straight Connector 12">
              <a:extLst>
                <a:ext uri="{FF2B5EF4-FFF2-40B4-BE49-F238E27FC236}">
                  <a16:creationId xmlns:a16="http://schemas.microsoft.com/office/drawing/2014/main" id="{68ADF4C0-6939-4D4D-B767-EDA3934D010E}"/>
                </a:ext>
              </a:extLst>
            </p:cNvPr>
            <p:cNvCxnSpPr/>
            <p:nvPr/>
          </p:nvCxnSpPr>
          <p:spPr>
            <a:xfrm>
              <a:off x="3449789" y="2553985"/>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6D0E4E5-599A-4222-9507-808F04169A2B}"/>
                </a:ext>
              </a:extLst>
            </p:cNvPr>
            <p:cNvCxnSpPr/>
            <p:nvPr/>
          </p:nvCxnSpPr>
          <p:spPr>
            <a:xfrm>
              <a:off x="4682851" y="2567836"/>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42BE57E4-6A42-4EAA-8628-059717DD1A6D}"/>
              </a:ext>
            </a:extLst>
          </p:cNvPr>
          <p:cNvGrpSpPr/>
          <p:nvPr/>
        </p:nvGrpSpPr>
        <p:grpSpPr>
          <a:xfrm>
            <a:off x="4932231" y="2540132"/>
            <a:ext cx="1094503" cy="1228033"/>
            <a:chOff x="4932231" y="2540132"/>
            <a:chExt cx="1094503" cy="1228033"/>
          </a:xfrm>
        </p:grpSpPr>
        <p:sp>
          <p:nvSpPr>
            <p:cNvPr id="6" name="TextBox 5">
              <a:extLst>
                <a:ext uri="{FF2B5EF4-FFF2-40B4-BE49-F238E27FC236}">
                  <a16:creationId xmlns:a16="http://schemas.microsoft.com/office/drawing/2014/main" id="{9236208A-E925-43B5-948C-1DA333ED402B}"/>
                </a:ext>
              </a:extLst>
            </p:cNvPr>
            <p:cNvSpPr txBox="1"/>
            <p:nvPr/>
          </p:nvSpPr>
          <p:spPr>
            <a:xfrm>
              <a:off x="4932231" y="2540132"/>
              <a:ext cx="955964" cy="1200329"/>
            </a:xfrm>
            <a:prstGeom prst="rect">
              <a:avLst/>
            </a:prstGeom>
            <a:noFill/>
          </p:spPr>
          <p:txBody>
            <a:bodyPr wrap="square" rtlCol="0">
              <a:spAutoFit/>
            </a:bodyPr>
            <a:lstStyle/>
            <a:p>
              <a:r>
                <a:rPr lang="en-US" sz="2400" dirty="0"/>
                <a:t>Hours</a:t>
              </a:r>
            </a:p>
            <a:p>
              <a:r>
                <a:rPr lang="en-US" sz="2400" dirty="0"/>
                <a:t>--------                 </a:t>
              </a:r>
            </a:p>
            <a:p>
              <a:r>
                <a:rPr lang="en-US" sz="2400" dirty="0"/>
                <a:t>  Day</a:t>
              </a:r>
            </a:p>
          </p:txBody>
        </p:sp>
        <p:cxnSp>
          <p:nvCxnSpPr>
            <p:cNvPr id="15" name="Straight Connector 14">
              <a:extLst>
                <a:ext uri="{FF2B5EF4-FFF2-40B4-BE49-F238E27FC236}">
                  <a16:creationId xmlns:a16="http://schemas.microsoft.com/office/drawing/2014/main" id="{D222F5D2-0609-4E8B-A10C-26296831205D}"/>
                </a:ext>
              </a:extLst>
            </p:cNvPr>
            <p:cNvCxnSpPr/>
            <p:nvPr/>
          </p:nvCxnSpPr>
          <p:spPr>
            <a:xfrm>
              <a:off x="6026734" y="2567836"/>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79430BE7-DBF0-422D-A909-F61A5116F78C}"/>
              </a:ext>
            </a:extLst>
          </p:cNvPr>
          <p:cNvGrpSpPr/>
          <p:nvPr/>
        </p:nvGrpSpPr>
        <p:grpSpPr>
          <a:xfrm>
            <a:off x="6234556" y="2540131"/>
            <a:ext cx="1343899" cy="1207254"/>
            <a:chOff x="6234556" y="2540131"/>
            <a:chExt cx="1343899" cy="1207254"/>
          </a:xfrm>
        </p:grpSpPr>
        <p:sp>
          <p:nvSpPr>
            <p:cNvPr id="8" name="TextBox 7">
              <a:extLst>
                <a:ext uri="{FF2B5EF4-FFF2-40B4-BE49-F238E27FC236}">
                  <a16:creationId xmlns:a16="http://schemas.microsoft.com/office/drawing/2014/main" id="{E825C345-7C28-48DC-9B80-1933E1C5E8E1}"/>
                </a:ext>
              </a:extLst>
            </p:cNvPr>
            <p:cNvSpPr txBox="1"/>
            <p:nvPr/>
          </p:nvSpPr>
          <p:spPr>
            <a:xfrm>
              <a:off x="6234556" y="2540131"/>
              <a:ext cx="1343899" cy="1200329"/>
            </a:xfrm>
            <a:prstGeom prst="rect">
              <a:avLst/>
            </a:prstGeom>
            <a:noFill/>
          </p:spPr>
          <p:txBody>
            <a:bodyPr wrap="square" rtlCol="0">
              <a:spAutoFit/>
            </a:bodyPr>
            <a:lstStyle/>
            <a:p>
              <a:r>
                <a:rPr lang="en-US" sz="2400" dirty="0"/>
                <a:t>Minutes</a:t>
              </a:r>
            </a:p>
            <a:p>
              <a:r>
                <a:rPr lang="en-US" sz="2400" dirty="0"/>
                <a:t>-----------                 </a:t>
              </a:r>
            </a:p>
            <a:p>
              <a:r>
                <a:rPr lang="en-US" sz="2400" dirty="0"/>
                <a:t>  Hour</a:t>
              </a:r>
            </a:p>
          </p:txBody>
        </p:sp>
        <p:cxnSp>
          <p:nvCxnSpPr>
            <p:cNvPr id="16" name="Straight Connector 15">
              <a:extLst>
                <a:ext uri="{FF2B5EF4-FFF2-40B4-BE49-F238E27FC236}">
                  <a16:creationId xmlns:a16="http://schemas.microsoft.com/office/drawing/2014/main" id="{880D149A-5AC2-4488-AA21-A39B94CD8CA7}"/>
                </a:ext>
              </a:extLst>
            </p:cNvPr>
            <p:cNvCxnSpPr/>
            <p:nvPr/>
          </p:nvCxnSpPr>
          <p:spPr>
            <a:xfrm>
              <a:off x="7536890" y="2547056"/>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FDFB0142-781A-44AB-A578-23E67857E214}"/>
              </a:ext>
            </a:extLst>
          </p:cNvPr>
          <p:cNvGrpSpPr/>
          <p:nvPr/>
        </p:nvGrpSpPr>
        <p:grpSpPr>
          <a:xfrm>
            <a:off x="7696221" y="2540130"/>
            <a:ext cx="1427019" cy="1214184"/>
            <a:chOff x="7696221" y="2540130"/>
            <a:chExt cx="1427019" cy="1214184"/>
          </a:xfrm>
        </p:grpSpPr>
        <p:sp>
          <p:nvSpPr>
            <p:cNvPr id="11" name="TextBox 10">
              <a:extLst>
                <a:ext uri="{FF2B5EF4-FFF2-40B4-BE49-F238E27FC236}">
                  <a16:creationId xmlns:a16="http://schemas.microsoft.com/office/drawing/2014/main" id="{78B0C332-7A56-4FBC-8AF5-5B8EBBDAB5D6}"/>
                </a:ext>
              </a:extLst>
            </p:cNvPr>
            <p:cNvSpPr txBox="1"/>
            <p:nvPr/>
          </p:nvSpPr>
          <p:spPr>
            <a:xfrm>
              <a:off x="7696221" y="2553985"/>
              <a:ext cx="1427019" cy="1200329"/>
            </a:xfrm>
            <a:prstGeom prst="rect">
              <a:avLst/>
            </a:prstGeom>
            <a:noFill/>
          </p:spPr>
          <p:txBody>
            <a:bodyPr wrap="square" rtlCol="0">
              <a:spAutoFit/>
            </a:bodyPr>
            <a:lstStyle/>
            <a:p>
              <a:r>
                <a:rPr lang="en-US" sz="2400" dirty="0"/>
                <a:t>Seconds</a:t>
              </a:r>
            </a:p>
            <a:p>
              <a:r>
                <a:rPr lang="en-US" sz="2400" dirty="0"/>
                <a:t>-----------               Minute</a:t>
              </a:r>
            </a:p>
          </p:txBody>
        </p:sp>
        <p:cxnSp>
          <p:nvCxnSpPr>
            <p:cNvPr id="17" name="Straight Connector 16">
              <a:extLst>
                <a:ext uri="{FF2B5EF4-FFF2-40B4-BE49-F238E27FC236}">
                  <a16:creationId xmlns:a16="http://schemas.microsoft.com/office/drawing/2014/main" id="{DD750854-F193-4D44-88F5-1F8F4E576F86}"/>
                </a:ext>
              </a:extLst>
            </p:cNvPr>
            <p:cNvCxnSpPr/>
            <p:nvPr/>
          </p:nvCxnSpPr>
          <p:spPr>
            <a:xfrm>
              <a:off x="9005478" y="2540130"/>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2753A41E-B522-4624-AF84-AE86BDD31EA9}"/>
              </a:ext>
            </a:extLst>
          </p:cNvPr>
          <p:cNvGrpSpPr/>
          <p:nvPr/>
        </p:nvGrpSpPr>
        <p:grpSpPr>
          <a:xfrm>
            <a:off x="2549250" y="2923316"/>
            <a:ext cx="1801079" cy="877034"/>
            <a:chOff x="2549250" y="2923316"/>
            <a:chExt cx="1801079" cy="877034"/>
          </a:xfrm>
        </p:grpSpPr>
        <p:cxnSp>
          <p:nvCxnSpPr>
            <p:cNvPr id="26" name="Straight Connector 25">
              <a:extLst>
                <a:ext uri="{FF2B5EF4-FFF2-40B4-BE49-F238E27FC236}">
                  <a16:creationId xmlns:a16="http://schemas.microsoft.com/office/drawing/2014/main" id="{6E2E0723-0DFA-4F1A-BE5E-E89D4A90B9E8}"/>
                </a:ext>
              </a:extLst>
            </p:cNvPr>
            <p:cNvCxnSpPr/>
            <p:nvPr/>
          </p:nvCxnSpPr>
          <p:spPr>
            <a:xfrm flipV="1">
              <a:off x="2549250" y="2923316"/>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EC11938-509D-4C6A-BDC8-2073CFADC894}"/>
                </a:ext>
              </a:extLst>
            </p:cNvPr>
            <p:cNvCxnSpPr/>
            <p:nvPr/>
          </p:nvCxnSpPr>
          <p:spPr>
            <a:xfrm flipV="1">
              <a:off x="3713034" y="3338685"/>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93EFE6AB-F418-43EA-BF9A-4EF4309981F4}"/>
              </a:ext>
            </a:extLst>
          </p:cNvPr>
          <p:cNvGrpSpPr/>
          <p:nvPr/>
        </p:nvGrpSpPr>
        <p:grpSpPr>
          <a:xfrm>
            <a:off x="3737304" y="2589082"/>
            <a:ext cx="1936154" cy="1179083"/>
            <a:chOff x="2549250" y="2923316"/>
            <a:chExt cx="1936154" cy="1179083"/>
          </a:xfrm>
        </p:grpSpPr>
        <p:cxnSp>
          <p:nvCxnSpPr>
            <p:cNvPr id="30" name="Straight Connector 29">
              <a:extLst>
                <a:ext uri="{FF2B5EF4-FFF2-40B4-BE49-F238E27FC236}">
                  <a16:creationId xmlns:a16="http://schemas.microsoft.com/office/drawing/2014/main" id="{19B2046D-0548-4352-9851-32D1E8358B73}"/>
                </a:ext>
              </a:extLst>
            </p:cNvPr>
            <p:cNvCxnSpPr/>
            <p:nvPr/>
          </p:nvCxnSpPr>
          <p:spPr>
            <a:xfrm flipV="1">
              <a:off x="2549250" y="2923316"/>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395B92-105A-460C-A9ED-BF8C447007DC}"/>
                </a:ext>
              </a:extLst>
            </p:cNvPr>
            <p:cNvCxnSpPr/>
            <p:nvPr/>
          </p:nvCxnSpPr>
          <p:spPr>
            <a:xfrm flipV="1">
              <a:off x="3848109" y="3640734"/>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A1AD0B60-275B-4DEA-8117-3C40E979F11D}"/>
              </a:ext>
            </a:extLst>
          </p:cNvPr>
          <p:cNvGrpSpPr/>
          <p:nvPr/>
        </p:nvGrpSpPr>
        <p:grpSpPr>
          <a:xfrm>
            <a:off x="5105421" y="2600970"/>
            <a:ext cx="1991598" cy="1123536"/>
            <a:chOff x="2549250" y="2923316"/>
            <a:chExt cx="1991598" cy="1123536"/>
          </a:xfrm>
        </p:grpSpPr>
        <p:cxnSp>
          <p:nvCxnSpPr>
            <p:cNvPr id="33" name="Straight Connector 32">
              <a:extLst>
                <a:ext uri="{FF2B5EF4-FFF2-40B4-BE49-F238E27FC236}">
                  <a16:creationId xmlns:a16="http://schemas.microsoft.com/office/drawing/2014/main" id="{8E4D03DA-FD86-4223-8762-3408AB3982BF}"/>
                </a:ext>
              </a:extLst>
            </p:cNvPr>
            <p:cNvCxnSpPr/>
            <p:nvPr/>
          </p:nvCxnSpPr>
          <p:spPr>
            <a:xfrm flipV="1">
              <a:off x="2549250" y="2923316"/>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FC45542-1373-4A37-ACDF-947AA402C1BA}"/>
                </a:ext>
              </a:extLst>
            </p:cNvPr>
            <p:cNvCxnSpPr/>
            <p:nvPr/>
          </p:nvCxnSpPr>
          <p:spPr>
            <a:xfrm flipV="1">
              <a:off x="3903553" y="3585187"/>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BD9E650F-1449-46D9-880E-6A066AD86847}"/>
              </a:ext>
            </a:extLst>
          </p:cNvPr>
          <p:cNvGrpSpPr/>
          <p:nvPr/>
        </p:nvGrpSpPr>
        <p:grpSpPr>
          <a:xfrm>
            <a:off x="6445872" y="2579676"/>
            <a:ext cx="2078170" cy="1188488"/>
            <a:chOff x="2549250" y="2923316"/>
            <a:chExt cx="2078170" cy="1188488"/>
          </a:xfrm>
        </p:grpSpPr>
        <p:cxnSp>
          <p:nvCxnSpPr>
            <p:cNvPr id="36" name="Straight Connector 35">
              <a:extLst>
                <a:ext uri="{FF2B5EF4-FFF2-40B4-BE49-F238E27FC236}">
                  <a16:creationId xmlns:a16="http://schemas.microsoft.com/office/drawing/2014/main" id="{8F6A1908-0A2A-44F5-BBB5-D9711C9C31F9}"/>
                </a:ext>
              </a:extLst>
            </p:cNvPr>
            <p:cNvCxnSpPr/>
            <p:nvPr/>
          </p:nvCxnSpPr>
          <p:spPr>
            <a:xfrm flipV="1">
              <a:off x="2549250" y="2923316"/>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122E72D-66F0-43BA-9FD7-AFBA0ACAC5CD}"/>
                </a:ext>
              </a:extLst>
            </p:cNvPr>
            <p:cNvCxnSpPr/>
            <p:nvPr/>
          </p:nvCxnSpPr>
          <p:spPr>
            <a:xfrm flipV="1">
              <a:off x="3990125" y="3650139"/>
              <a:ext cx="637295" cy="4616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5" name="Oval 24">
            <a:extLst>
              <a:ext uri="{FF2B5EF4-FFF2-40B4-BE49-F238E27FC236}">
                <a16:creationId xmlns:a16="http://schemas.microsoft.com/office/drawing/2014/main" id="{B7B6174D-E0A1-4C4D-BEFF-AB0097D4F070}"/>
              </a:ext>
            </a:extLst>
          </p:cNvPr>
          <p:cNvSpPr/>
          <p:nvPr/>
        </p:nvSpPr>
        <p:spPr>
          <a:xfrm>
            <a:off x="7474542" y="2470855"/>
            <a:ext cx="1641737" cy="722711"/>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BD518347-3D1D-4203-B56E-A89D5857E6A8}"/>
              </a:ext>
            </a:extLst>
          </p:cNvPr>
          <p:cNvSpPr txBox="1"/>
          <p:nvPr/>
        </p:nvSpPr>
        <p:spPr>
          <a:xfrm>
            <a:off x="1149936" y="4447309"/>
            <a:ext cx="10002974" cy="1569660"/>
          </a:xfrm>
          <a:prstGeom prst="rect">
            <a:avLst/>
          </a:prstGeom>
          <a:noFill/>
        </p:spPr>
        <p:txBody>
          <a:bodyPr wrap="square" rtlCol="0">
            <a:spAutoFit/>
          </a:bodyPr>
          <a:lstStyle/>
          <a:p>
            <a:r>
              <a:rPr lang="en-US" sz="2400" dirty="0"/>
              <a:t>We see that only “Seconds” are left after all the units are cancelled out, and this is the result we want.  As such, we know that our assembly of conversions will give us the desired answer.  Now we can put some values into the conversions and get the numerical answer to how many seconds are in a year.</a:t>
            </a:r>
          </a:p>
        </p:txBody>
      </p:sp>
    </p:spTree>
    <p:extLst>
      <p:ext uri="{BB962C8B-B14F-4D97-AF65-F5344CB8AC3E}">
        <p14:creationId xmlns:p14="http://schemas.microsoft.com/office/powerpoint/2010/main" val="4094486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44152ADD-3B2F-4885-B141-C4FA5932B4E9}"/>
              </a:ext>
            </a:extLst>
          </p:cNvPr>
          <p:cNvGrpSpPr/>
          <p:nvPr/>
        </p:nvGrpSpPr>
        <p:grpSpPr>
          <a:xfrm>
            <a:off x="1236547" y="1805844"/>
            <a:ext cx="9384340" cy="1255744"/>
            <a:chOff x="1236547" y="1764279"/>
            <a:chExt cx="9384340" cy="1255744"/>
          </a:xfrm>
        </p:grpSpPr>
        <p:sp>
          <p:nvSpPr>
            <p:cNvPr id="3" name="TextBox 2">
              <a:extLst>
                <a:ext uri="{FF2B5EF4-FFF2-40B4-BE49-F238E27FC236}">
                  <a16:creationId xmlns:a16="http://schemas.microsoft.com/office/drawing/2014/main" id="{FF57FE5B-3C5E-4765-8F37-4ED651F3633F}"/>
                </a:ext>
              </a:extLst>
            </p:cNvPr>
            <p:cNvSpPr txBox="1"/>
            <p:nvPr/>
          </p:nvSpPr>
          <p:spPr>
            <a:xfrm>
              <a:off x="1236547" y="2147464"/>
              <a:ext cx="952487" cy="461665"/>
            </a:xfrm>
            <a:prstGeom prst="rect">
              <a:avLst/>
            </a:prstGeom>
            <a:noFill/>
          </p:spPr>
          <p:txBody>
            <a:bodyPr wrap="square" rtlCol="0">
              <a:spAutoFit/>
            </a:bodyPr>
            <a:lstStyle/>
            <a:p>
              <a:r>
                <a:rPr lang="en-US" sz="2400" dirty="0"/>
                <a:t>1 Year</a:t>
              </a:r>
            </a:p>
          </p:txBody>
        </p:sp>
        <p:cxnSp>
          <p:nvCxnSpPr>
            <p:cNvPr id="4" name="Straight Connector 3">
              <a:extLst>
                <a:ext uri="{FF2B5EF4-FFF2-40B4-BE49-F238E27FC236}">
                  <a16:creationId xmlns:a16="http://schemas.microsoft.com/office/drawing/2014/main" id="{5F1BBDDB-E02A-47D9-945C-3802A0DE64CB}"/>
                </a:ext>
              </a:extLst>
            </p:cNvPr>
            <p:cNvCxnSpPr/>
            <p:nvPr/>
          </p:nvCxnSpPr>
          <p:spPr>
            <a:xfrm flipH="1" flipV="1">
              <a:off x="2493826" y="2673931"/>
              <a:ext cx="55424" cy="20782"/>
            </a:xfrm>
            <a:prstGeom prst="line">
              <a:avLst/>
            </a:prstGeom>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4F4E58B5-9231-4C9F-8091-127F0AF6430F}"/>
                </a:ext>
              </a:extLst>
            </p:cNvPr>
            <p:cNvGrpSpPr/>
            <p:nvPr/>
          </p:nvGrpSpPr>
          <p:grpSpPr>
            <a:xfrm>
              <a:off x="2549249" y="1764279"/>
              <a:ext cx="2050453" cy="1228033"/>
              <a:chOff x="3449789" y="2540132"/>
              <a:chExt cx="1233062" cy="1228033"/>
            </a:xfrm>
          </p:grpSpPr>
          <p:sp>
            <p:nvSpPr>
              <p:cNvPr id="6" name="TextBox 5">
                <a:extLst>
                  <a:ext uri="{FF2B5EF4-FFF2-40B4-BE49-F238E27FC236}">
                    <a16:creationId xmlns:a16="http://schemas.microsoft.com/office/drawing/2014/main" id="{EEEB6C44-26BE-492E-90E3-3AB6F6AB3D55}"/>
                  </a:ext>
                </a:extLst>
              </p:cNvPr>
              <p:cNvSpPr txBox="1"/>
              <p:nvPr/>
            </p:nvSpPr>
            <p:spPr>
              <a:xfrm>
                <a:off x="3629904" y="2540132"/>
                <a:ext cx="955964" cy="1200329"/>
              </a:xfrm>
              <a:prstGeom prst="rect">
                <a:avLst/>
              </a:prstGeom>
              <a:noFill/>
            </p:spPr>
            <p:txBody>
              <a:bodyPr wrap="square" rtlCol="0">
                <a:spAutoFit/>
              </a:bodyPr>
              <a:lstStyle/>
              <a:p>
                <a:r>
                  <a:rPr lang="en-US" sz="2400" dirty="0"/>
                  <a:t> 365 Days</a:t>
                </a:r>
              </a:p>
              <a:p>
                <a:r>
                  <a:rPr lang="en-US" sz="2400" dirty="0"/>
                  <a:t>-------------                 </a:t>
                </a:r>
              </a:p>
              <a:p>
                <a:r>
                  <a:rPr lang="en-US" sz="2400" dirty="0"/>
                  <a:t>   1 Year</a:t>
                </a:r>
              </a:p>
            </p:txBody>
          </p:sp>
          <p:cxnSp>
            <p:nvCxnSpPr>
              <p:cNvPr id="7" name="Straight Connector 6">
                <a:extLst>
                  <a:ext uri="{FF2B5EF4-FFF2-40B4-BE49-F238E27FC236}">
                    <a16:creationId xmlns:a16="http://schemas.microsoft.com/office/drawing/2014/main" id="{2193DDCE-C3D5-4DB5-B714-16EE8F693B53}"/>
                  </a:ext>
                </a:extLst>
              </p:cNvPr>
              <p:cNvCxnSpPr/>
              <p:nvPr/>
            </p:nvCxnSpPr>
            <p:spPr>
              <a:xfrm>
                <a:off x="3449789" y="2553985"/>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F472355-C33F-4C3A-B29D-11C965DA970A}"/>
                  </a:ext>
                </a:extLst>
              </p:cNvPr>
              <p:cNvCxnSpPr/>
              <p:nvPr/>
            </p:nvCxnSpPr>
            <p:spPr>
              <a:xfrm>
                <a:off x="4682851" y="2567836"/>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D04DD785-BDCF-4FC8-9111-0E023EF32ED1}"/>
                </a:ext>
              </a:extLst>
            </p:cNvPr>
            <p:cNvGrpSpPr/>
            <p:nvPr/>
          </p:nvGrpSpPr>
          <p:grpSpPr>
            <a:xfrm>
              <a:off x="4876812" y="1778135"/>
              <a:ext cx="1465459" cy="1241888"/>
              <a:chOff x="4932232" y="2540132"/>
              <a:chExt cx="801842" cy="1241888"/>
            </a:xfrm>
          </p:grpSpPr>
          <p:sp>
            <p:nvSpPr>
              <p:cNvPr id="10" name="TextBox 9">
                <a:extLst>
                  <a:ext uri="{FF2B5EF4-FFF2-40B4-BE49-F238E27FC236}">
                    <a16:creationId xmlns:a16="http://schemas.microsoft.com/office/drawing/2014/main" id="{5FE33530-B166-4A47-8BD6-5FB961101624}"/>
                  </a:ext>
                </a:extLst>
              </p:cNvPr>
              <p:cNvSpPr txBox="1"/>
              <p:nvPr/>
            </p:nvSpPr>
            <p:spPr>
              <a:xfrm>
                <a:off x="4932232" y="2540132"/>
                <a:ext cx="801842" cy="1200329"/>
              </a:xfrm>
              <a:prstGeom prst="rect">
                <a:avLst/>
              </a:prstGeom>
              <a:noFill/>
            </p:spPr>
            <p:txBody>
              <a:bodyPr wrap="square" rtlCol="0">
                <a:spAutoFit/>
              </a:bodyPr>
              <a:lstStyle/>
              <a:p>
                <a:r>
                  <a:rPr lang="en-US" sz="2400" dirty="0"/>
                  <a:t>24 Hours</a:t>
                </a:r>
              </a:p>
              <a:p>
                <a:r>
                  <a:rPr lang="en-US" sz="2400" dirty="0"/>
                  <a:t>------------                 </a:t>
                </a:r>
              </a:p>
              <a:p>
                <a:r>
                  <a:rPr lang="en-US" sz="2400" dirty="0"/>
                  <a:t>   1 Day</a:t>
                </a:r>
              </a:p>
            </p:txBody>
          </p:sp>
          <p:cxnSp>
            <p:nvCxnSpPr>
              <p:cNvPr id="11" name="Straight Connector 10">
                <a:extLst>
                  <a:ext uri="{FF2B5EF4-FFF2-40B4-BE49-F238E27FC236}">
                    <a16:creationId xmlns:a16="http://schemas.microsoft.com/office/drawing/2014/main" id="{73D94412-68D7-40B6-9E4D-90298226A418}"/>
                  </a:ext>
                </a:extLst>
              </p:cNvPr>
              <p:cNvCxnSpPr/>
              <p:nvPr/>
            </p:nvCxnSpPr>
            <p:spPr>
              <a:xfrm>
                <a:off x="5729387" y="2581691"/>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1CB4A24F-C1E7-4E08-AB07-4578FCB0339C}"/>
                </a:ext>
              </a:extLst>
            </p:cNvPr>
            <p:cNvGrpSpPr/>
            <p:nvPr/>
          </p:nvGrpSpPr>
          <p:grpSpPr>
            <a:xfrm>
              <a:off x="6528337" y="1778132"/>
              <a:ext cx="1895278" cy="1207254"/>
              <a:chOff x="5683178" y="2540131"/>
              <a:chExt cx="1895278" cy="1207254"/>
            </a:xfrm>
          </p:grpSpPr>
          <p:sp>
            <p:nvSpPr>
              <p:cNvPr id="13" name="TextBox 12">
                <a:extLst>
                  <a:ext uri="{FF2B5EF4-FFF2-40B4-BE49-F238E27FC236}">
                    <a16:creationId xmlns:a16="http://schemas.microsoft.com/office/drawing/2014/main" id="{C9F1A482-2DFA-4666-A2D8-477CDA6535E3}"/>
                  </a:ext>
                </a:extLst>
              </p:cNvPr>
              <p:cNvSpPr txBox="1"/>
              <p:nvPr/>
            </p:nvSpPr>
            <p:spPr>
              <a:xfrm>
                <a:off x="5683178" y="2540131"/>
                <a:ext cx="1895278" cy="1200329"/>
              </a:xfrm>
              <a:prstGeom prst="rect">
                <a:avLst/>
              </a:prstGeom>
              <a:noFill/>
            </p:spPr>
            <p:txBody>
              <a:bodyPr wrap="square" rtlCol="0">
                <a:spAutoFit/>
              </a:bodyPr>
              <a:lstStyle/>
              <a:p>
                <a:r>
                  <a:rPr lang="en-US" sz="2400" dirty="0"/>
                  <a:t>60 Minutes</a:t>
                </a:r>
              </a:p>
              <a:p>
                <a:r>
                  <a:rPr lang="en-US" sz="2400" dirty="0"/>
                  <a:t>---------------                 </a:t>
                </a:r>
              </a:p>
              <a:p>
                <a:r>
                  <a:rPr lang="en-US" sz="2400" dirty="0"/>
                  <a:t>      Hour</a:t>
                </a:r>
              </a:p>
            </p:txBody>
          </p:sp>
          <p:cxnSp>
            <p:nvCxnSpPr>
              <p:cNvPr id="14" name="Straight Connector 13">
                <a:extLst>
                  <a:ext uri="{FF2B5EF4-FFF2-40B4-BE49-F238E27FC236}">
                    <a16:creationId xmlns:a16="http://schemas.microsoft.com/office/drawing/2014/main" id="{C0B63FB2-208D-48A3-BD57-B8D99855CDF9}"/>
                  </a:ext>
                </a:extLst>
              </p:cNvPr>
              <p:cNvCxnSpPr/>
              <p:nvPr/>
            </p:nvCxnSpPr>
            <p:spPr>
              <a:xfrm>
                <a:off x="7536890" y="2547056"/>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3C0D460C-97BA-4909-B2A7-6F27B80F6E4F}"/>
                </a:ext>
              </a:extLst>
            </p:cNvPr>
            <p:cNvGrpSpPr/>
            <p:nvPr/>
          </p:nvGrpSpPr>
          <p:grpSpPr>
            <a:xfrm>
              <a:off x="8725613" y="1791983"/>
              <a:ext cx="1895274" cy="1200330"/>
              <a:chOff x="7696221" y="2553984"/>
              <a:chExt cx="1895274" cy="1200330"/>
            </a:xfrm>
          </p:grpSpPr>
          <p:sp>
            <p:nvSpPr>
              <p:cNvPr id="16" name="TextBox 15">
                <a:extLst>
                  <a:ext uri="{FF2B5EF4-FFF2-40B4-BE49-F238E27FC236}">
                    <a16:creationId xmlns:a16="http://schemas.microsoft.com/office/drawing/2014/main" id="{2ABDC43B-0D5C-4E4B-81F7-B1E6B7AB83B9}"/>
                  </a:ext>
                </a:extLst>
              </p:cNvPr>
              <p:cNvSpPr txBox="1"/>
              <p:nvPr/>
            </p:nvSpPr>
            <p:spPr>
              <a:xfrm>
                <a:off x="7696221" y="2553985"/>
                <a:ext cx="1895274" cy="1200329"/>
              </a:xfrm>
              <a:prstGeom prst="rect">
                <a:avLst/>
              </a:prstGeom>
              <a:noFill/>
            </p:spPr>
            <p:txBody>
              <a:bodyPr wrap="square" rtlCol="0">
                <a:spAutoFit/>
              </a:bodyPr>
              <a:lstStyle/>
              <a:p>
                <a:r>
                  <a:rPr lang="en-US" sz="2400" dirty="0"/>
                  <a:t>60 Seconds</a:t>
                </a:r>
              </a:p>
              <a:p>
                <a:r>
                  <a:rPr lang="en-US" sz="2400" dirty="0"/>
                  <a:t>---------------</a:t>
                </a:r>
              </a:p>
              <a:p>
                <a:r>
                  <a:rPr lang="en-US" sz="2400" dirty="0"/>
                  <a:t>   Minute</a:t>
                </a:r>
              </a:p>
            </p:txBody>
          </p:sp>
          <p:cxnSp>
            <p:nvCxnSpPr>
              <p:cNvPr id="17" name="Straight Connector 16">
                <a:extLst>
                  <a:ext uri="{FF2B5EF4-FFF2-40B4-BE49-F238E27FC236}">
                    <a16:creationId xmlns:a16="http://schemas.microsoft.com/office/drawing/2014/main" id="{8B3857D4-261D-49C0-B2A0-8E7B77EC80D1}"/>
                  </a:ext>
                </a:extLst>
              </p:cNvPr>
              <p:cNvCxnSpPr/>
              <p:nvPr/>
            </p:nvCxnSpPr>
            <p:spPr>
              <a:xfrm>
                <a:off x="9296424" y="2553984"/>
                <a:ext cx="0" cy="12003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Slide Number Placeholder 1">
            <a:extLst>
              <a:ext uri="{FF2B5EF4-FFF2-40B4-BE49-F238E27FC236}">
                <a16:creationId xmlns:a16="http://schemas.microsoft.com/office/drawing/2014/main" id="{EC16F538-EEF3-4EA4-8650-8470CEFAE5A0}"/>
              </a:ext>
            </a:extLst>
          </p:cNvPr>
          <p:cNvSpPr>
            <a:spLocks noGrp="1"/>
          </p:cNvSpPr>
          <p:nvPr>
            <p:ph type="sldNum" sz="quarter" idx="12"/>
          </p:nvPr>
        </p:nvSpPr>
        <p:spPr/>
        <p:txBody>
          <a:bodyPr/>
          <a:lstStyle/>
          <a:p>
            <a:fld id="{BA979B0F-16A8-4B27-B506-307BD7628D4F}" type="slidenum">
              <a:rPr lang="en-US" smtClean="0"/>
              <a:t>8</a:t>
            </a:fld>
            <a:endParaRPr lang="en-US"/>
          </a:p>
        </p:txBody>
      </p:sp>
      <p:sp>
        <p:nvSpPr>
          <p:cNvPr id="31" name="TextBox 30">
            <a:extLst>
              <a:ext uri="{FF2B5EF4-FFF2-40B4-BE49-F238E27FC236}">
                <a16:creationId xmlns:a16="http://schemas.microsoft.com/office/drawing/2014/main" id="{2B99B564-7835-43DB-B482-8310F31C1348}"/>
              </a:ext>
            </a:extLst>
          </p:cNvPr>
          <p:cNvSpPr txBox="1"/>
          <p:nvPr/>
        </p:nvSpPr>
        <p:spPr>
          <a:xfrm>
            <a:off x="3048010" y="3491347"/>
            <a:ext cx="7509144" cy="1200329"/>
          </a:xfrm>
          <a:prstGeom prst="rect">
            <a:avLst/>
          </a:prstGeom>
          <a:noFill/>
        </p:spPr>
        <p:txBody>
          <a:bodyPr wrap="square" rtlCol="0">
            <a:spAutoFit/>
          </a:bodyPr>
          <a:lstStyle/>
          <a:p>
            <a:r>
              <a:rPr lang="en-US" sz="2400" dirty="0"/>
              <a:t>1 Year  =   (365  *  24  *  60  *  60) seconds</a:t>
            </a:r>
          </a:p>
          <a:p>
            <a:r>
              <a:rPr lang="en-US" sz="2400" dirty="0"/>
              <a:t>             </a:t>
            </a:r>
          </a:p>
          <a:p>
            <a:r>
              <a:rPr lang="en-US" sz="2400" dirty="0"/>
              <a:t>	=   31,536,000 Seconds</a:t>
            </a:r>
          </a:p>
        </p:txBody>
      </p:sp>
      <p:sp>
        <p:nvSpPr>
          <p:cNvPr id="32" name="TextBox 31">
            <a:extLst>
              <a:ext uri="{FF2B5EF4-FFF2-40B4-BE49-F238E27FC236}">
                <a16:creationId xmlns:a16="http://schemas.microsoft.com/office/drawing/2014/main" id="{DAC40B8A-CDBE-49C6-B1F2-63652DE160BB}"/>
              </a:ext>
            </a:extLst>
          </p:cNvPr>
          <p:cNvSpPr txBox="1"/>
          <p:nvPr/>
        </p:nvSpPr>
        <p:spPr>
          <a:xfrm>
            <a:off x="983674" y="882683"/>
            <a:ext cx="8787959" cy="461665"/>
          </a:xfrm>
          <a:prstGeom prst="rect">
            <a:avLst/>
          </a:prstGeom>
          <a:noFill/>
        </p:spPr>
        <p:txBody>
          <a:bodyPr wrap="square" rtlCol="0">
            <a:spAutoFit/>
          </a:bodyPr>
          <a:lstStyle/>
          <a:p>
            <a:r>
              <a:rPr lang="en-US" sz="2400" dirty="0"/>
              <a:t>Inserting numerical values yields the following:</a:t>
            </a:r>
          </a:p>
        </p:txBody>
      </p:sp>
      <p:sp>
        <p:nvSpPr>
          <p:cNvPr id="33" name="TextBox 32">
            <a:extLst>
              <a:ext uri="{FF2B5EF4-FFF2-40B4-BE49-F238E27FC236}">
                <a16:creationId xmlns:a16="http://schemas.microsoft.com/office/drawing/2014/main" id="{611E2267-989B-446D-8E15-2A57B4118625}"/>
              </a:ext>
            </a:extLst>
          </p:cNvPr>
          <p:cNvSpPr txBox="1"/>
          <p:nvPr/>
        </p:nvSpPr>
        <p:spPr>
          <a:xfrm>
            <a:off x="983674" y="5052515"/>
            <a:ext cx="10584872" cy="1200329"/>
          </a:xfrm>
          <a:prstGeom prst="rect">
            <a:avLst/>
          </a:prstGeom>
          <a:noFill/>
        </p:spPr>
        <p:txBody>
          <a:bodyPr wrap="square" rtlCol="0">
            <a:spAutoFit/>
          </a:bodyPr>
          <a:lstStyle/>
          <a:p>
            <a:r>
              <a:rPr lang="en-US" sz="2400" dirty="0"/>
              <a:t>Because we performed the unit analysis, we are assured that we have not made some sort of mistake in a whether a “60” should be in the numerator or denominator, or whether we have omitted a needed conversion factor all together.</a:t>
            </a:r>
          </a:p>
        </p:txBody>
      </p:sp>
      <p:sp>
        <p:nvSpPr>
          <p:cNvPr id="35" name="Title 1">
            <a:extLst>
              <a:ext uri="{FF2B5EF4-FFF2-40B4-BE49-F238E27FC236}">
                <a16:creationId xmlns:a16="http://schemas.microsoft.com/office/drawing/2014/main" id="{120F7BB7-BE61-4B9B-AF74-5CDAB2660C6F}"/>
              </a:ext>
            </a:extLst>
          </p:cNvPr>
          <p:cNvSpPr txBox="1">
            <a:spLocks/>
          </p:cNvSpPr>
          <p:nvPr/>
        </p:nvSpPr>
        <p:spPr>
          <a:xfrm>
            <a:off x="1981200" y="277090"/>
            <a:ext cx="8229600" cy="54032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1 – Number of Seconds in a Year</a:t>
            </a:r>
          </a:p>
        </p:txBody>
      </p:sp>
    </p:spTree>
    <p:extLst>
      <p:ext uri="{BB962C8B-B14F-4D97-AF65-F5344CB8AC3E}">
        <p14:creationId xmlns:p14="http://schemas.microsoft.com/office/powerpoint/2010/main" val="3800854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077DDB-DC6D-4ADF-9402-CA2728773D36}"/>
              </a:ext>
            </a:extLst>
          </p:cNvPr>
          <p:cNvSpPr>
            <a:spLocks noGrp="1"/>
          </p:cNvSpPr>
          <p:nvPr>
            <p:ph type="sldNum" sz="quarter" idx="12"/>
          </p:nvPr>
        </p:nvSpPr>
        <p:spPr/>
        <p:txBody>
          <a:bodyPr/>
          <a:lstStyle/>
          <a:p>
            <a:fld id="{BA979B0F-16A8-4B27-B506-307BD7628D4F}" type="slidenum">
              <a:rPr lang="en-US" smtClean="0"/>
              <a:t>9</a:t>
            </a:fld>
            <a:endParaRPr lang="en-US"/>
          </a:p>
        </p:txBody>
      </p:sp>
      <p:sp>
        <p:nvSpPr>
          <p:cNvPr id="3" name="Title 1">
            <a:extLst>
              <a:ext uri="{FF2B5EF4-FFF2-40B4-BE49-F238E27FC236}">
                <a16:creationId xmlns:a16="http://schemas.microsoft.com/office/drawing/2014/main" id="{956835F5-F245-4407-9D91-7F656DB115A4}"/>
              </a:ext>
            </a:extLst>
          </p:cNvPr>
          <p:cNvSpPr txBox="1">
            <a:spLocks/>
          </p:cNvSpPr>
          <p:nvPr/>
        </p:nvSpPr>
        <p:spPr>
          <a:xfrm>
            <a:off x="1981200" y="249382"/>
            <a:ext cx="8229600" cy="5680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Example 2 – The Drag Equation</a:t>
            </a:r>
          </a:p>
        </p:txBody>
      </p:sp>
      <p:sp>
        <p:nvSpPr>
          <p:cNvPr id="4" name="TextBox 3">
            <a:extLst>
              <a:ext uri="{FF2B5EF4-FFF2-40B4-BE49-F238E27FC236}">
                <a16:creationId xmlns:a16="http://schemas.microsoft.com/office/drawing/2014/main" id="{0FB4C0DA-EF33-4AFC-8784-40C4BDE65CBA}"/>
              </a:ext>
            </a:extLst>
          </p:cNvPr>
          <p:cNvSpPr txBox="1"/>
          <p:nvPr/>
        </p:nvSpPr>
        <p:spPr>
          <a:xfrm>
            <a:off x="1163782" y="1011369"/>
            <a:ext cx="9047018" cy="461665"/>
          </a:xfrm>
          <a:prstGeom prst="rect">
            <a:avLst/>
          </a:prstGeom>
          <a:noFill/>
        </p:spPr>
        <p:txBody>
          <a:bodyPr wrap="square" rtlCol="0">
            <a:spAutoFit/>
          </a:bodyPr>
          <a:lstStyle/>
          <a:p>
            <a:r>
              <a:rPr lang="en-US" sz="2400" dirty="0"/>
              <a:t>The equation that governs aerodynamic drag is as follows:</a:t>
            </a:r>
          </a:p>
        </p:txBody>
      </p:sp>
      <p:sp>
        <p:nvSpPr>
          <p:cNvPr id="5" name="TextBox 4">
            <a:extLst>
              <a:ext uri="{FF2B5EF4-FFF2-40B4-BE49-F238E27FC236}">
                <a16:creationId xmlns:a16="http://schemas.microsoft.com/office/drawing/2014/main" id="{779DBD3F-2C86-41CB-B274-9963C1C502E4}"/>
              </a:ext>
            </a:extLst>
          </p:cNvPr>
          <p:cNvSpPr txBox="1"/>
          <p:nvPr/>
        </p:nvSpPr>
        <p:spPr>
          <a:xfrm>
            <a:off x="1801086" y="1838426"/>
            <a:ext cx="8839200" cy="461665"/>
          </a:xfrm>
          <a:prstGeom prst="rect">
            <a:avLst/>
          </a:prstGeom>
          <a:noFill/>
        </p:spPr>
        <p:txBody>
          <a:bodyPr wrap="square" rtlCol="0">
            <a:spAutoFit/>
          </a:bodyPr>
          <a:lstStyle/>
          <a:p>
            <a:r>
              <a:rPr lang="en-US" sz="2400" dirty="0">
                <a:solidFill>
                  <a:srgbClr val="0070C0"/>
                </a:solidFill>
              </a:rPr>
              <a:t>Drag  =  ½   *   Air Density   *   Velocity</a:t>
            </a:r>
            <a:r>
              <a:rPr lang="en-US" sz="2400" baseline="30000" dirty="0">
                <a:solidFill>
                  <a:srgbClr val="0070C0"/>
                </a:solidFill>
              </a:rPr>
              <a:t>2</a:t>
            </a:r>
            <a:r>
              <a:rPr lang="en-US" sz="2400" dirty="0">
                <a:solidFill>
                  <a:srgbClr val="0070C0"/>
                </a:solidFill>
              </a:rPr>
              <a:t>   *  Cd   *  Reference Area</a:t>
            </a:r>
          </a:p>
        </p:txBody>
      </p:sp>
      <p:sp>
        <p:nvSpPr>
          <p:cNvPr id="6" name="TextBox 5">
            <a:extLst>
              <a:ext uri="{FF2B5EF4-FFF2-40B4-BE49-F238E27FC236}">
                <a16:creationId xmlns:a16="http://schemas.microsoft.com/office/drawing/2014/main" id="{042397ED-AB7F-4F0D-ACD7-B768F387D35B}"/>
              </a:ext>
            </a:extLst>
          </p:cNvPr>
          <p:cNvSpPr txBox="1"/>
          <p:nvPr/>
        </p:nvSpPr>
        <p:spPr>
          <a:xfrm>
            <a:off x="1163782" y="2598963"/>
            <a:ext cx="9407236" cy="1200329"/>
          </a:xfrm>
          <a:prstGeom prst="rect">
            <a:avLst/>
          </a:prstGeom>
          <a:noFill/>
        </p:spPr>
        <p:txBody>
          <a:bodyPr wrap="square" rtlCol="0">
            <a:spAutoFit/>
          </a:bodyPr>
          <a:lstStyle/>
          <a:p>
            <a:r>
              <a:rPr lang="en-US" sz="2400" dirty="0"/>
              <a:t>In this example, we will assume a wind tunnel test was conducted with the goal to calculate the drag coefficient of the test article.  The pertinent known units are as follows:</a:t>
            </a:r>
          </a:p>
        </p:txBody>
      </p:sp>
      <p:sp>
        <p:nvSpPr>
          <p:cNvPr id="7" name="TextBox 6">
            <a:extLst>
              <a:ext uri="{FF2B5EF4-FFF2-40B4-BE49-F238E27FC236}">
                <a16:creationId xmlns:a16="http://schemas.microsoft.com/office/drawing/2014/main" id="{B4514F63-305A-4111-A518-0AD77E06DD16}"/>
              </a:ext>
            </a:extLst>
          </p:cNvPr>
          <p:cNvSpPr txBox="1"/>
          <p:nvPr/>
        </p:nvSpPr>
        <p:spPr>
          <a:xfrm>
            <a:off x="3505200" y="3867264"/>
            <a:ext cx="4253345"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Drag   =   Newtons (N)</a:t>
            </a:r>
          </a:p>
          <a:p>
            <a:pPr marL="285750" indent="-285750">
              <a:buFont typeface="Arial" panose="020B0604020202020204" pitchFamily="34" charset="0"/>
              <a:buChar char="•"/>
            </a:pPr>
            <a:r>
              <a:rPr lang="en-US" sz="2400" dirty="0"/>
              <a:t>Reference Area  =   m</a:t>
            </a:r>
            <a:r>
              <a:rPr lang="en-US" sz="2400" baseline="30000" dirty="0"/>
              <a:t>2</a:t>
            </a:r>
          </a:p>
          <a:p>
            <a:pPr marL="285750" indent="-285750">
              <a:buFont typeface="Arial" panose="020B0604020202020204" pitchFamily="34" charset="0"/>
              <a:buChar char="•"/>
            </a:pPr>
            <a:r>
              <a:rPr lang="en-US" sz="2400" dirty="0"/>
              <a:t>Velocity   =   m/sec</a:t>
            </a:r>
          </a:p>
          <a:p>
            <a:pPr marL="285750" indent="-285750">
              <a:buFont typeface="Arial" panose="020B0604020202020204" pitchFamily="34" charset="0"/>
              <a:buChar char="•"/>
            </a:pPr>
            <a:r>
              <a:rPr lang="en-US" sz="2400" dirty="0"/>
              <a:t>Cd   =  a unitless coefficient</a:t>
            </a:r>
          </a:p>
        </p:txBody>
      </p:sp>
      <p:sp>
        <p:nvSpPr>
          <p:cNvPr id="8" name="TextBox 7">
            <a:extLst>
              <a:ext uri="{FF2B5EF4-FFF2-40B4-BE49-F238E27FC236}">
                <a16:creationId xmlns:a16="http://schemas.microsoft.com/office/drawing/2014/main" id="{190020C1-77C2-4B72-AF3A-A572FA8AAC1F}"/>
              </a:ext>
            </a:extLst>
          </p:cNvPr>
          <p:cNvSpPr txBox="1"/>
          <p:nvPr/>
        </p:nvSpPr>
        <p:spPr>
          <a:xfrm>
            <a:off x="1163782" y="5516734"/>
            <a:ext cx="9047018" cy="830997"/>
          </a:xfrm>
          <a:prstGeom prst="rect">
            <a:avLst/>
          </a:prstGeom>
          <a:noFill/>
        </p:spPr>
        <p:txBody>
          <a:bodyPr wrap="square" rtlCol="0">
            <a:spAutoFit/>
          </a:bodyPr>
          <a:lstStyle/>
          <a:p>
            <a:r>
              <a:rPr lang="en-US" sz="2400" dirty="0"/>
              <a:t>What units of Air Density should be used to make sure the calculations come out right?</a:t>
            </a:r>
          </a:p>
        </p:txBody>
      </p:sp>
    </p:spTree>
    <p:extLst>
      <p:ext uri="{BB962C8B-B14F-4D97-AF65-F5344CB8AC3E}">
        <p14:creationId xmlns:p14="http://schemas.microsoft.com/office/powerpoint/2010/main" val="3509501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1147</TotalTime>
  <Words>1759</Words>
  <Application>Microsoft Office PowerPoint</Application>
  <PresentationFormat>Widescreen</PresentationFormat>
  <Paragraphs>301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31</cp:revision>
  <dcterms:created xsi:type="dcterms:W3CDTF">2018-05-04T19:00:22Z</dcterms:created>
  <dcterms:modified xsi:type="dcterms:W3CDTF">2018-07-16T21:28:33Z</dcterms:modified>
</cp:coreProperties>
</file>